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 id="267" r:id="rId15"/>
    <p:sldId id="268" r:id="rId16"/>
    <p:sldId id="269" r:id="rId17"/>
    <p:sldId id="266" r:id="rId1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A15401-CAD2-465D-A8A9-8B52D984435A}" type="doc">
      <dgm:prSet loTypeId="urn:microsoft.com/office/officeart/2005/8/layout/cycle8" loCatId="cycle" qsTypeId="urn:microsoft.com/office/officeart/2005/8/quickstyle/simple1" qsCatId="simple" csTypeId="urn:microsoft.com/office/officeart/2005/8/colors/accent0_3" csCatId="mainScheme" phldr="1"/>
      <dgm:spPr/>
    </dgm:pt>
    <dgm:pt modelId="{25D0FB3A-704E-41CB-B2D6-68A0B556D6BA}">
      <dgm:prSet phldrT="[Text]"/>
      <dgm:spPr/>
      <dgm:t>
        <a:bodyPr/>
        <a:lstStyle/>
        <a:p>
          <a:r>
            <a:rPr lang="fr-FR" b="1" i="0" dirty="0"/>
            <a:t>LES COMPÉTENCES RELATIONNELLES</a:t>
          </a:r>
          <a:endParaRPr lang="fr-FR" b="0" i="0" dirty="0"/>
        </a:p>
      </dgm:t>
    </dgm:pt>
    <dgm:pt modelId="{1602E4B3-BF66-48B9-AB70-D8021BC1776C}" type="parTrans" cxnId="{D1C8C322-C304-4564-8D1C-1F0F7E4697CF}">
      <dgm:prSet/>
      <dgm:spPr/>
      <dgm:t>
        <a:bodyPr/>
        <a:lstStyle/>
        <a:p>
          <a:endParaRPr lang="fr-FR"/>
        </a:p>
      </dgm:t>
    </dgm:pt>
    <dgm:pt modelId="{733E3424-A347-4DBA-B1B7-E6F371CF91BD}" type="sibTrans" cxnId="{D1C8C322-C304-4564-8D1C-1F0F7E4697CF}">
      <dgm:prSet/>
      <dgm:spPr/>
      <dgm:t>
        <a:bodyPr/>
        <a:lstStyle/>
        <a:p>
          <a:endParaRPr lang="fr-FR"/>
        </a:p>
      </dgm:t>
    </dgm:pt>
    <dgm:pt modelId="{92CB8763-C40E-49C0-A7CD-FADAB9AB4026}">
      <dgm:prSet phldrT="[Text]" custT="1"/>
      <dgm:spPr/>
      <dgm:t>
        <a:bodyPr/>
        <a:lstStyle/>
        <a:p>
          <a:r>
            <a:rPr lang="fr-FR" sz="1800" b="1" i="0" dirty="0"/>
            <a:t>LES COMPÉTENCES ORGANISATIONNELLES</a:t>
          </a:r>
          <a:endParaRPr lang="fr-FR" sz="1800" dirty="0"/>
        </a:p>
      </dgm:t>
    </dgm:pt>
    <dgm:pt modelId="{E4551ACA-07A5-4EFF-85B1-F879D419A899}" type="parTrans" cxnId="{DDBF1DBD-330E-40EF-81F6-357BF8ACE269}">
      <dgm:prSet/>
      <dgm:spPr/>
      <dgm:t>
        <a:bodyPr/>
        <a:lstStyle/>
        <a:p>
          <a:endParaRPr lang="fr-FR"/>
        </a:p>
      </dgm:t>
    </dgm:pt>
    <dgm:pt modelId="{3E5038FD-92FB-43EA-B5BD-B2B39B2A4825}" type="sibTrans" cxnId="{DDBF1DBD-330E-40EF-81F6-357BF8ACE269}">
      <dgm:prSet/>
      <dgm:spPr/>
      <dgm:t>
        <a:bodyPr/>
        <a:lstStyle/>
        <a:p>
          <a:endParaRPr lang="fr-FR"/>
        </a:p>
      </dgm:t>
    </dgm:pt>
    <dgm:pt modelId="{95BBC1BB-C818-48BE-9D75-B0BEB8E29FE6}">
      <dgm:prSet phldrT="[Text]"/>
      <dgm:spPr/>
      <dgm:t>
        <a:bodyPr/>
        <a:lstStyle/>
        <a:p>
          <a:r>
            <a:rPr lang="fr-FR" b="1" i="0" dirty="0"/>
            <a:t>LES COMPÉTENCES ÉMOTIONNELLES</a:t>
          </a:r>
          <a:endParaRPr lang="fr-FR" dirty="0"/>
        </a:p>
      </dgm:t>
    </dgm:pt>
    <dgm:pt modelId="{D92A450E-21B0-464C-BDB1-FC0D3DF196A0}" type="parTrans" cxnId="{F1FEA4F1-A28D-4245-8DB5-B7F0E94F1323}">
      <dgm:prSet/>
      <dgm:spPr/>
      <dgm:t>
        <a:bodyPr/>
        <a:lstStyle/>
        <a:p>
          <a:endParaRPr lang="fr-FR"/>
        </a:p>
      </dgm:t>
    </dgm:pt>
    <dgm:pt modelId="{428E8D29-4CC4-45B3-933B-FCB6646C3A2F}" type="sibTrans" cxnId="{F1FEA4F1-A28D-4245-8DB5-B7F0E94F1323}">
      <dgm:prSet/>
      <dgm:spPr/>
      <dgm:t>
        <a:bodyPr/>
        <a:lstStyle/>
        <a:p>
          <a:endParaRPr lang="fr-FR"/>
        </a:p>
      </dgm:t>
    </dgm:pt>
    <dgm:pt modelId="{B622F59E-F82B-4DFE-A81C-3F54B3BBEBE5}" type="pres">
      <dgm:prSet presAssocID="{10A15401-CAD2-465D-A8A9-8B52D984435A}" presName="compositeShape" presStyleCnt="0">
        <dgm:presLayoutVars>
          <dgm:chMax val="7"/>
          <dgm:dir/>
          <dgm:resizeHandles val="exact"/>
        </dgm:presLayoutVars>
      </dgm:prSet>
      <dgm:spPr/>
    </dgm:pt>
    <dgm:pt modelId="{8D5FDC87-681F-445D-9B12-C2F32451FDE7}" type="pres">
      <dgm:prSet presAssocID="{10A15401-CAD2-465D-A8A9-8B52D984435A}" presName="wedge1" presStyleLbl="node1" presStyleIdx="0" presStyleCnt="3"/>
      <dgm:spPr/>
    </dgm:pt>
    <dgm:pt modelId="{15A7BC99-6027-4BCE-BD60-381E01458FAE}" type="pres">
      <dgm:prSet presAssocID="{10A15401-CAD2-465D-A8A9-8B52D984435A}" presName="dummy1a" presStyleCnt="0"/>
      <dgm:spPr/>
    </dgm:pt>
    <dgm:pt modelId="{430D60C0-3749-480B-B1FB-7AD5C10A04B3}" type="pres">
      <dgm:prSet presAssocID="{10A15401-CAD2-465D-A8A9-8B52D984435A}" presName="dummy1b" presStyleCnt="0"/>
      <dgm:spPr/>
    </dgm:pt>
    <dgm:pt modelId="{920ABD3A-57C4-4EA7-B936-74AABDD8FD8C}" type="pres">
      <dgm:prSet presAssocID="{10A15401-CAD2-465D-A8A9-8B52D984435A}" presName="wedge1Tx" presStyleLbl="node1" presStyleIdx="0" presStyleCnt="3">
        <dgm:presLayoutVars>
          <dgm:chMax val="0"/>
          <dgm:chPref val="0"/>
          <dgm:bulletEnabled val="1"/>
        </dgm:presLayoutVars>
      </dgm:prSet>
      <dgm:spPr/>
    </dgm:pt>
    <dgm:pt modelId="{FB0F936E-8AE6-48B0-9F17-D5235FCEAF0A}" type="pres">
      <dgm:prSet presAssocID="{10A15401-CAD2-465D-A8A9-8B52D984435A}" presName="wedge2" presStyleLbl="node1" presStyleIdx="1" presStyleCnt="3"/>
      <dgm:spPr/>
    </dgm:pt>
    <dgm:pt modelId="{C5293292-595E-4271-AE32-53141EA7612D}" type="pres">
      <dgm:prSet presAssocID="{10A15401-CAD2-465D-A8A9-8B52D984435A}" presName="dummy2a" presStyleCnt="0"/>
      <dgm:spPr/>
    </dgm:pt>
    <dgm:pt modelId="{6D78BCA2-FB3E-48DE-9BBD-2A40354659FE}" type="pres">
      <dgm:prSet presAssocID="{10A15401-CAD2-465D-A8A9-8B52D984435A}" presName="dummy2b" presStyleCnt="0"/>
      <dgm:spPr/>
    </dgm:pt>
    <dgm:pt modelId="{4D480446-5548-4D61-84BA-15A9BDB1ED5A}" type="pres">
      <dgm:prSet presAssocID="{10A15401-CAD2-465D-A8A9-8B52D984435A}" presName="wedge2Tx" presStyleLbl="node1" presStyleIdx="1" presStyleCnt="3">
        <dgm:presLayoutVars>
          <dgm:chMax val="0"/>
          <dgm:chPref val="0"/>
          <dgm:bulletEnabled val="1"/>
        </dgm:presLayoutVars>
      </dgm:prSet>
      <dgm:spPr/>
    </dgm:pt>
    <dgm:pt modelId="{193F2F6A-711C-4927-9F57-9ACA579F73A5}" type="pres">
      <dgm:prSet presAssocID="{10A15401-CAD2-465D-A8A9-8B52D984435A}" presName="wedge3" presStyleLbl="node1" presStyleIdx="2" presStyleCnt="3"/>
      <dgm:spPr/>
    </dgm:pt>
    <dgm:pt modelId="{4ACBCD7F-3710-4273-ADD3-12D702A6B257}" type="pres">
      <dgm:prSet presAssocID="{10A15401-CAD2-465D-A8A9-8B52D984435A}" presName="dummy3a" presStyleCnt="0"/>
      <dgm:spPr/>
    </dgm:pt>
    <dgm:pt modelId="{14597657-DB60-4240-9E74-BF57267628DD}" type="pres">
      <dgm:prSet presAssocID="{10A15401-CAD2-465D-A8A9-8B52D984435A}" presName="dummy3b" presStyleCnt="0"/>
      <dgm:spPr/>
    </dgm:pt>
    <dgm:pt modelId="{3056A051-FD16-41DB-929E-7A4D3487810C}" type="pres">
      <dgm:prSet presAssocID="{10A15401-CAD2-465D-A8A9-8B52D984435A}" presName="wedge3Tx" presStyleLbl="node1" presStyleIdx="2" presStyleCnt="3">
        <dgm:presLayoutVars>
          <dgm:chMax val="0"/>
          <dgm:chPref val="0"/>
          <dgm:bulletEnabled val="1"/>
        </dgm:presLayoutVars>
      </dgm:prSet>
      <dgm:spPr/>
    </dgm:pt>
    <dgm:pt modelId="{7C1CD7E5-7840-40ED-9288-042051A39318}" type="pres">
      <dgm:prSet presAssocID="{733E3424-A347-4DBA-B1B7-E6F371CF91BD}" presName="arrowWedge1" presStyleLbl="fgSibTrans2D1" presStyleIdx="0" presStyleCnt="3"/>
      <dgm:spPr/>
    </dgm:pt>
    <dgm:pt modelId="{B124FF46-A69B-44CE-A40E-CB3452B68066}" type="pres">
      <dgm:prSet presAssocID="{3E5038FD-92FB-43EA-B5BD-B2B39B2A4825}" presName="arrowWedge2" presStyleLbl="fgSibTrans2D1" presStyleIdx="1" presStyleCnt="3"/>
      <dgm:spPr/>
    </dgm:pt>
    <dgm:pt modelId="{17F97E9A-509B-41FA-AF6B-997AEB1E3E5F}" type="pres">
      <dgm:prSet presAssocID="{428E8D29-4CC4-45B3-933B-FCB6646C3A2F}" presName="arrowWedge3" presStyleLbl="fgSibTrans2D1" presStyleIdx="2" presStyleCnt="3"/>
      <dgm:spPr/>
    </dgm:pt>
  </dgm:ptLst>
  <dgm:cxnLst>
    <dgm:cxn modelId="{7E289001-BEC5-4FA4-B9D6-1C962602E132}" type="presOf" srcId="{25D0FB3A-704E-41CB-B2D6-68A0B556D6BA}" destId="{8D5FDC87-681F-445D-9B12-C2F32451FDE7}" srcOrd="0" destOrd="0" presId="urn:microsoft.com/office/officeart/2005/8/layout/cycle8"/>
    <dgm:cxn modelId="{2DAB3519-DE00-4CF2-B99D-CDE424048609}" type="presOf" srcId="{95BBC1BB-C818-48BE-9D75-B0BEB8E29FE6}" destId="{3056A051-FD16-41DB-929E-7A4D3487810C}" srcOrd="1" destOrd="0" presId="urn:microsoft.com/office/officeart/2005/8/layout/cycle8"/>
    <dgm:cxn modelId="{D1C8C322-C304-4564-8D1C-1F0F7E4697CF}" srcId="{10A15401-CAD2-465D-A8A9-8B52D984435A}" destId="{25D0FB3A-704E-41CB-B2D6-68A0B556D6BA}" srcOrd="0" destOrd="0" parTransId="{1602E4B3-BF66-48B9-AB70-D8021BC1776C}" sibTransId="{733E3424-A347-4DBA-B1B7-E6F371CF91BD}"/>
    <dgm:cxn modelId="{2A65FB2E-8726-474E-95B2-0C2E33A76894}" type="presOf" srcId="{92CB8763-C40E-49C0-A7CD-FADAB9AB4026}" destId="{4D480446-5548-4D61-84BA-15A9BDB1ED5A}" srcOrd="1" destOrd="0" presId="urn:microsoft.com/office/officeart/2005/8/layout/cycle8"/>
    <dgm:cxn modelId="{DB2F8E4D-B5E7-47B2-9E44-FE219E64F4B3}" type="presOf" srcId="{10A15401-CAD2-465D-A8A9-8B52D984435A}" destId="{B622F59E-F82B-4DFE-A81C-3F54B3BBEBE5}" srcOrd="0" destOrd="0" presId="urn:microsoft.com/office/officeart/2005/8/layout/cycle8"/>
    <dgm:cxn modelId="{F0DC5F81-9D16-47E2-A4F3-C17474D2CA3E}" type="presOf" srcId="{95BBC1BB-C818-48BE-9D75-B0BEB8E29FE6}" destId="{193F2F6A-711C-4927-9F57-9ACA579F73A5}" srcOrd="0" destOrd="0" presId="urn:microsoft.com/office/officeart/2005/8/layout/cycle8"/>
    <dgm:cxn modelId="{DDBF1DBD-330E-40EF-81F6-357BF8ACE269}" srcId="{10A15401-CAD2-465D-A8A9-8B52D984435A}" destId="{92CB8763-C40E-49C0-A7CD-FADAB9AB4026}" srcOrd="1" destOrd="0" parTransId="{E4551ACA-07A5-4EFF-85B1-F879D419A899}" sibTransId="{3E5038FD-92FB-43EA-B5BD-B2B39B2A4825}"/>
    <dgm:cxn modelId="{F1FEA4F1-A28D-4245-8DB5-B7F0E94F1323}" srcId="{10A15401-CAD2-465D-A8A9-8B52D984435A}" destId="{95BBC1BB-C818-48BE-9D75-B0BEB8E29FE6}" srcOrd="2" destOrd="0" parTransId="{D92A450E-21B0-464C-BDB1-FC0D3DF196A0}" sibTransId="{428E8D29-4CC4-45B3-933B-FCB6646C3A2F}"/>
    <dgm:cxn modelId="{765371F6-90C0-468E-9B50-671897336ADA}" type="presOf" srcId="{25D0FB3A-704E-41CB-B2D6-68A0B556D6BA}" destId="{920ABD3A-57C4-4EA7-B936-74AABDD8FD8C}" srcOrd="1" destOrd="0" presId="urn:microsoft.com/office/officeart/2005/8/layout/cycle8"/>
    <dgm:cxn modelId="{7E823EF8-74ED-40F4-9F08-71F5A15B08CC}" type="presOf" srcId="{92CB8763-C40E-49C0-A7CD-FADAB9AB4026}" destId="{FB0F936E-8AE6-48B0-9F17-D5235FCEAF0A}" srcOrd="0" destOrd="0" presId="urn:microsoft.com/office/officeart/2005/8/layout/cycle8"/>
    <dgm:cxn modelId="{C3EF00C1-9616-4EB2-96C2-32AE8EFFA0D9}" type="presParOf" srcId="{B622F59E-F82B-4DFE-A81C-3F54B3BBEBE5}" destId="{8D5FDC87-681F-445D-9B12-C2F32451FDE7}" srcOrd="0" destOrd="0" presId="urn:microsoft.com/office/officeart/2005/8/layout/cycle8"/>
    <dgm:cxn modelId="{D324259D-AC3F-4C2B-86C6-FF8595E7B5E9}" type="presParOf" srcId="{B622F59E-F82B-4DFE-A81C-3F54B3BBEBE5}" destId="{15A7BC99-6027-4BCE-BD60-381E01458FAE}" srcOrd="1" destOrd="0" presId="urn:microsoft.com/office/officeart/2005/8/layout/cycle8"/>
    <dgm:cxn modelId="{D024CF7A-4C34-40EA-9D4A-7CB877EBA550}" type="presParOf" srcId="{B622F59E-F82B-4DFE-A81C-3F54B3BBEBE5}" destId="{430D60C0-3749-480B-B1FB-7AD5C10A04B3}" srcOrd="2" destOrd="0" presId="urn:microsoft.com/office/officeart/2005/8/layout/cycle8"/>
    <dgm:cxn modelId="{DF2E7D35-34C6-429C-B198-CF0BBAADA476}" type="presParOf" srcId="{B622F59E-F82B-4DFE-A81C-3F54B3BBEBE5}" destId="{920ABD3A-57C4-4EA7-B936-74AABDD8FD8C}" srcOrd="3" destOrd="0" presId="urn:microsoft.com/office/officeart/2005/8/layout/cycle8"/>
    <dgm:cxn modelId="{8A804FF3-1FE6-4F0F-ADDA-10E95D6D7C66}" type="presParOf" srcId="{B622F59E-F82B-4DFE-A81C-3F54B3BBEBE5}" destId="{FB0F936E-8AE6-48B0-9F17-D5235FCEAF0A}" srcOrd="4" destOrd="0" presId="urn:microsoft.com/office/officeart/2005/8/layout/cycle8"/>
    <dgm:cxn modelId="{889D36EC-CA34-4D84-8A46-51D397909C93}" type="presParOf" srcId="{B622F59E-F82B-4DFE-A81C-3F54B3BBEBE5}" destId="{C5293292-595E-4271-AE32-53141EA7612D}" srcOrd="5" destOrd="0" presId="urn:microsoft.com/office/officeart/2005/8/layout/cycle8"/>
    <dgm:cxn modelId="{63C859CE-8BDF-4458-ACE0-3D29967CDBE9}" type="presParOf" srcId="{B622F59E-F82B-4DFE-A81C-3F54B3BBEBE5}" destId="{6D78BCA2-FB3E-48DE-9BBD-2A40354659FE}" srcOrd="6" destOrd="0" presId="urn:microsoft.com/office/officeart/2005/8/layout/cycle8"/>
    <dgm:cxn modelId="{41433CA4-6C23-4401-819F-FDA84EB53500}" type="presParOf" srcId="{B622F59E-F82B-4DFE-A81C-3F54B3BBEBE5}" destId="{4D480446-5548-4D61-84BA-15A9BDB1ED5A}" srcOrd="7" destOrd="0" presId="urn:microsoft.com/office/officeart/2005/8/layout/cycle8"/>
    <dgm:cxn modelId="{710C3E4D-B852-4A88-8B2F-31336BF543F8}" type="presParOf" srcId="{B622F59E-F82B-4DFE-A81C-3F54B3BBEBE5}" destId="{193F2F6A-711C-4927-9F57-9ACA579F73A5}" srcOrd="8" destOrd="0" presId="urn:microsoft.com/office/officeart/2005/8/layout/cycle8"/>
    <dgm:cxn modelId="{A0E5F370-BCE3-49D0-ADBD-4AB80C022808}" type="presParOf" srcId="{B622F59E-F82B-4DFE-A81C-3F54B3BBEBE5}" destId="{4ACBCD7F-3710-4273-ADD3-12D702A6B257}" srcOrd="9" destOrd="0" presId="urn:microsoft.com/office/officeart/2005/8/layout/cycle8"/>
    <dgm:cxn modelId="{9E4090D4-24D5-4DA8-A637-EC288A230852}" type="presParOf" srcId="{B622F59E-F82B-4DFE-A81C-3F54B3BBEBE5}" destId="{14597657-DB60-4240-9E74-BF57267628DD}" srcOrd="10" destOrd="0" presId="urn:microsoft.com/office/officeart/2005/8/layout/cycle8"/>
    <dgm:cxn modelId="{4D6D55B9-673E-42EB-8518-6422E8BA8FA5}" type="presParOf" srcId="{B622F59E-F82B-4DFE-A81C-3F54B3BBEBE5}" destId="{3056A051-FD16-41DB-929E-7A4D3487810C}" srcOrd="11" destOrd="0" presId="urn:microsoft.com/office/officeart/2005/8/layout/cycle8"/>
    <dgm:cxn modelId="{95D5A6DC-3762-4104-9D6E-18921AB965CD}" type="presParOf" srcId="{B622F59E-F82B-4DFE-A81C-3F54B3BBEBE5}" destId="{7C1CD7E5-7840-40ED-9288-042051A39318}" srcOrd="12" destOrd="0" presId="urn:microsoft.com/office/officeart/2005/8/layout/cycle8"/>
    <dgm:cxn modelId="{84083895-075D-4E16-9844-B29C192EDABB}" type="presParOf" srcId="{B622F59E-F82B-4DFE-A81C-3F54B3BBEBE5}" destId="{B124FF46-A69B-44CE-A40E-CB3452B68066}" srcOrd="13" destOrd="0" presId="urn:microsoft.com/office/officeart/2005/8/layout/cycle8"/>
    <dgm:cxn modelId="{020012DA-367A-4115-BF3D-442A11D9FA2A}" type="presParOf" srcId="{B622F59E-F82B-4DFE-A81C-3F54B3BBEBE5}" destId="{17F97E9A-509B-41FA-AF6B-997AEB1E3E5F}" srcOrd="14" destOrd="0" presId="urn:microsoft.com/office/officeart/2005/8/layout/cycle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5FDC87-681F-445D-9B12-C2F32451FDE7}">
      <dsp:nvSpPr>
        <dsp:cNvPr id="0" name=""/>
        <dsp:cNvSpPr/>
      </dsp:nvSpPr>
      <dsp:spPr>
        <a:xfrm>
          <a:off x="1881902" y="352213"/>
          <a:ext cx="4551680" cy="4551680"/>
        </a:xfrm>
        <a:prstGeom prst="pie">
          <a:avLst>
            <a:gd name="adj1" fmla="val 16200000"/>
            <a:gd name="adj2" fmla="val 180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fr-FR" sz="1500" b="1" i="0" kern="1200" dirty="0"/>
            <a:t>LES COMPÉTENCES RELATIONNELLES</a:t>
          </a:r>
          <a:endParaRPr lang="fr-FR" sz="1500" b="0" i="0" kern="1200" dirty="0"/>
        </a:p>
      </dsp:txBody>
      <dsp:txXfrm>
        <a:off x="4280746" y="1316736"/>
        <a:ext cx="1625600" cy="1354666"/>
      </dsp:txXfrm>
    </dsp:sp>
    <dsp:sp modelId="{FB0F936E-8AE6-48B0-9F17-D5235FCEAF0A}">
      <dsp:nvSpPr>
        <dsp:cNvPr id="0" name=""/>
        <dsp:cNvSpPr/>
      </dsp:nvSpPr>
      <dsp:spPr>
        <a:xfrm>
          <a:off x="1788159" y="514773"/>
          <a:ext cx="4551680" cy="4551680"/>
        </a:xfrm>
        <a:prstGeom prst="pie">
          <a:avLst>
            <a:gd name="adj1" fmla="val 1800000"/>
            <a:gd name="adj2" fmla="val 900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fr-FR" sz="1800" b="1" i="0" kern="1200" dirty="0"/>
            <a:t>LES COMPÉTENCES ORGANISATIONNELLES</a:t>
          </a:r>
          <a:endParaRPr lang="fr-FR" sz="1800" kern="1200" dirty="0"/>
        </a:p>
      </dsp:txBody>
      <dsp:txXfrm>
        <a:off x="2871893" y="3467946"/>
        <a:ext cx="2438400" cy="1192106"/>
      </dsp:txXfrm>
    </dsp:sp>
    <dsp:sp modelId="{193F2F6A-711C-4927-9F57-9ACA579F73A5}">
      <dsp:nvSpPr>
        <dsp:cNvPr id="0" name=""/>
        <dsp:cNvSpPr/>
      </dsp:nvSpPr>
      <dsp:spPr>
        <a:xfrm>
          <a:off x="1694416" y="352213"/>
          <a:ext cx="4551680" cy="4551680"/>
        </a:xfrm>
        <a:prstGeom prst="pie">
          <a:avLst>
            <a:gd name="adj1" fmla="val 9000000"/>
            <a:gd name="adj2" fmla="val 1620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fr-FR" sz="1500" b="1" i="0" kern="1200" dirty="0"/>
            <a:t>LES COMPÉTENCES ÉMOTIONNELLES</a:t>
          </a:r>
          <a:endParaRPr lang="fr-FR" sz="1500" kern="1200" dirty="0"/>
        </a:p>
      </dsp:txBody>
      <dsp:txXfrm>
        <a:off x="2221653" y="1316736"/>
        <a:ext cx="1625600" cy="1354666"/>
      </dsp:txXfrm>
    </dsp:sp>
    <dsp:sp modelId="{7C1CD7E5-7840-40ED-9288-042051A39318}">
      <dsp:nvSpPr>
        <dsp:cNvPr id="0" name=""/>
        <dsp:cNvSpPr/>
      </dsp:nvSpPr>
      <dsp:spPr>
        <a:xfrm>
          <a:off x="1600507" y="70442"/>
          <a:ext cx="5115221" cy="5115221"/>
        </a:xfrm>
        <a:prstGeom prst="circularArrow">
          <a:avLst>
            <a:gd name="adj1" fmla="val 5085"/>
            <a:gd name="adj2" fmla="val 327528"/>
            <a:gd name="adj3" fmla="val 1472472"/>
            <a:gd name="adj4" fmla="val 16199432"/>
            <a:gd name="adj5" fmla="val 5932"/>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124FF46-A69B-44CE-A40E-CB3452B68066}">
      <dsp:nvSpPr>
        <dsp:cNvPr id="0" name=""/>
        <dsp:cNvSpPr/>
      </dsp:nvSpPr>
      <dsp:spPr>
        <a:xfrm>
          <a:off x="1506389" y="232714"/>
          <a:ext cx="5115221" cy="5115221"/>
        </a:xfrm>
        <a:prstGeom prst="circularArrow">
          <a:avLst>
            <a:gd name="adj1" fmla="val 5085"/>
            <a:gd name="adj2" fmla="val 327528"/>
            <a:gd name="adj3" fmla="val 8671970"/>
            <a:gd name="adj4" fmla="val 1800502"/>
            <a:gd name="adj5" fmla="val 5932"/>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7F97E9A-509B-41FA-AF6B-997AEB1E3E5F}">
      <dsp:nvSpPr>
        <dsp:cNvPr id="0" name=""/>
        <dsp:cNvSpPr/>
      </dsp:nvSpPr>
      <dsp:spPr>
        <a:xfrm>
          <a:off x="1412270" y="70442"/>
          <a:ext cx="5115221" cy="5115221"/>
        </a:xfrm>
        <a:prstGeom prst="circularArrow">
          <a:avLst>
            <a:gd name="adj1" fmla="val 5085"/>
            <a:gd name="adj2" fmla="val 327528"/>
            <a:gd name="adj3" fmla="val 15873039"/>
            <a:gd name="adj4" fmla="val 9000000"/>
            <a:gd name="adj5" fmla="val 5932"/>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2A3EF-8AB4-7241-3F56-49DB10A781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602CE9F6-4EC2-E48A-9E1F-5320E39CF2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A8508A27-8CC4-788D-6486-499AAD5EDC29}"/>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5" name="Footer Placeholder 4">
            <a:extLst>
              <a:ext uri="{FF2B5EF4-FFF2-40B4-BE49-F238E27FC236}">
                <a16:creationId xmlns:a16="http://schemas.microsoft.com/office/drawing/2014/main" id="{D6206768-972C-AAD6-B873-6BCE5A66D60F}"/>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C129B475-624F-BA6E-9F4C-AC0E388D814C}"/>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2548785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D7DB6-FC2C-1D4E-6F90-58F2AFBEE2C3}"/>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07E6BB3C-1952-2E59-2F69-C6B9D0BA74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7A0C8BC1-8256-442E-715D-8FB699AB9799}"/>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5" name="Footer Placeholder 4">
            <a:extLst>
              <a:ext uri="{FF2B5EF4-FFF2-40B4-BE49-F238E27FC236}">
                <a16:creationId xmlns:a16="http://schemas.microsoft.com/office/drawing/2014/main" id="{A4198FF5-D710-BDA9-5AC4-BDB168840451}"/>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E27EA26E-FCB9-4274-98B3-14062DECD1B6}"/>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3566257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763D3F-4195-A1BB-793B-9BD9012F80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89E273B4-D885-95FD-D31C-CB6BA1060D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8F8559BE-4915-C822-2CDF-A348320B7F20}"/>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5" name="Footer Placeholder 4">
            <a:extLst>
              <a:ext uri="{FF2B5EF4-FFF2-40B4-BE49-F238E27FC236}">
                <a16:creationId xmlns:a16="http://schemas.microsoft.com/office/drawing/2014/main" id="{99F06498-3203-9A81-8EA8-5313C0FA0D1E}"/>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24345146-96DC-B458-CD1C-C2489D6CF47A}"/>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1730932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2DCCF-6E38-6084-664E-5F6E98CCA412}"/>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2C3B3CE7-B284-C65B-D1BE-8497A5335A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60EC3106-51FF-77A7-4798-F2738563E25B}"/>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5" name="Footer Placeholder 4">
            <a:extLst>
              <a:ext uri="{FF2B5EF4-FFF2-40B4-BE49-F238E27FC236}">
                <a16:creationId xmlns:a16="http://schemas.microsoft.com/office/drawing/2014/main" id="{576A1049-858A-BEB8-4B9B-32627D248026}"/>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2F14BFD8-855E-8997-EAD8-22E0EFDF0C7B}"/>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20869485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7EE8A-AA75-A5C1-8302-08AF1DE2DD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03CF1A53-BE15-64FA-A71F-E96E4613B8D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C3536D-5EA3-1993-2473-336D9FBD5065}"/>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5" name="Footer Placeholder 4">
            <a:extLst>
              <a:ext uri="{FF2B5EF4-FFF2-40B4-BE49-F238E27FC236}">
                <a16:creationId xmlns:a16="http://schemas.microsoft.com/office/drawing/2014/main" id="{0233A25C-B359-E027-E45F-A0096ABAB7C5}"/>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637AA2F4-6E98-1901-71A3-E2C0BFC36F38}"/>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34733742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9ECE3-981C-5EDD-28B3-E61AE61FCC13}"/>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FDD4FEB7-B584-8C87-2C96-298A9EAFAB0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2FF7B0D5-5286-5EA6-FDA6-CF31C8CE61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960C4203-10F9-5C58-B704-E6FC1E66095A}"/>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6" name="Footer Placeholder 5">
            <a:extLst>
              <a:ext uri="{FF2B5EF4-FFF2-40B4-BE49-F238E27FC236}">
                <a16:creationId xmlns:a16="http://schemas.microsoft.com/office/drawing/2014/main" id="{30914767-183A-6508-391E-219924CD22C9}"/>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BB088B06-0740-1118-E807-CAB8A9455A44}"/>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1581188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C4891-63C7-D835-793E-9680CA5B08AC}"/>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0576D9A2-54AF-82C6-E861-8CA3FCCF24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23479A-8914-B6CC-6543-23C880AD57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6439F9A7-3517-70D0-5302-D9360C28AD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AD20B7-DB08-19C6-52C5-6619124860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D7756258-196B-2B19-D876-1671DC91F135}"/>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8" name="Footer Placeholder 7">
            <a:extLst>
              <a:ext uri="{FF2B5EF4-FFF2-40B4-BE49-F238E27FC236}">
                <a16:creationId xmlns:a16="http://schemas.microsoft.com/office/drawing/2014/main" id="{3E340AA9-D254-1040-450C-2B4A54F4FE80}"/>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4D0E3B01-D382-DCAA-C041-8649619D571C}"/>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1368455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BCC0-0860-9DDD-5E3D-0C5CED943DF5}"/>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31BE643C-0E77-8418-53C3-4099810755C8}"/>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4" name="Footer Placeholder 3">
            <a:extLst>
              <a:ext uri="{FF2B5EF4-FFF2-40B4-BE49-F238E27FC236}">
                <a16:creationId xmlns:a16="http://schemas.microsoft.com/office/drawing/2014/main" id="{E4BCD8A9-D1F8-EF49-E721-3EC5E2B5ADBA}"/>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0E387F85-0FD7-5120-EBC0-FC24298B87EC}"/>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2041995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061477-3DBE-4949-5D63-CEDDF7B42DC3}"/>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3" name="Footer Placeholder 2">
            <a:extLst>
              <a:ext uri="{FF2B5EF4-FFF2-40B4-BE49-F238E27FC236}">
                <a16:creationId xmlns:a16="http://schemas.microsoft.com/office/drawing/2014/main" id="{495E752C-0533-F5A1-CDDB-11BBCFD17DC4}"/>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5ED7151C-3331-F158-4095-1A18F7F8D111}"/>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3814511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73A57-4149-4FFF-B14B-C599E0E8CE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E7526C9A-33CA-E5D7-75F1-9B21176EC4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F2FCE885-7ECF-69B6-A51F-899FFB4AB3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221447-C2A5-19D9-88B2-5876D9BC4DAC}"/>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6" name="Footer Placeholder 5">
            <a:extLst>
              <a:ext uri="{FF2B5EF4-FFF2-40B4-BE49-F238E27FC236}">
                <a16:creationId xmlns:a16="http://schemas.microsoft.com/office/drawing/2014/main" id="{AD80201C-6915-5E2C-E0A0-69AD66436526}"/>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7DE8EDAE-69C9-F747-C0C8-1C8A1266DCAB}"/>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36270606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F7270-0C8F-E894-4008-C57B370DED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A41CA406-C578-DA5E-1446-3F37C9DDF9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B54F2BF2-92AB-7B5B-4055-A31160B82D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8AD2D9-8937-BD11-8336-A74AE00652ED}"/>
              </a:ext>
            </a:extLst>
          </p:cNvPr>
          <p:cNvSpPr>
            <a:spLocks noGrp="1"/>
          </p:cNvSpPr>
          <p:nvPr>
            <p:ph type="dt" sz="half" idx="10"/>
          </p:nvPr>
        </p:nvSpPr>
        <p:spPr/>
        <p:txBody>
          <a:bodyPr/>
          <a:lstStyle/>
          <a:p>
            <a:fld id="{297A4B81-60F2-4662-85D0-0B0CA5B75090}" type="datetimeFigureOut">
              <a:rPr lang="fr-FR" smtClean="0"/>
              <a:t>17/02/2025</a:t>
            </a:fld>
            <a:endParaRPr lang="fr-FR"/>
          </a:p>
        </p:txBody>
      </p:sp>
      <p:sp>
        <p:nvSpPr>
          <p:cNvPr id="6" name="Footer Placeholder 5">
            <a:extLst>
              <a:ext uri="{FF2B5EF4-FFF2-40B4-BE49-F238E27FC236}">
                <a16:creationId xmlns:a16="http://schemas.microsoft.com/office/drawing/2014/main" id="{5391B75B-D4F1-255E-4983-6A650D170CBE}"/>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D029A516-3D02-F40F-9773-347C88CA27C6}"/>
              </a:ext>
            </a:extLst>
          </p:cNvPr>
          <p:cNvSpPr>
            <a:spLocks noGrp="1"/>
          </p:cNvSpPr>
          <p:nvPr>
            <p:ph type="sldNum" sz="quarter" idx="12"/>
          </p:nvPr>
        </p:nvSpPr>
        <p:spPr/>
        <p:txBody>
          <a:bodyPr/>
          <a:lstStyle/>
          <a:p>
            <a:fld id="{6F2DB094-EA93-4F70-9604-2BEC938FACAC}" type="slidenum">
              <a:rPr lang="fr-FR" smtClean="0"/>
              <a:t>‹#›</a:t>
            </a:fld>
            <a:endParaRPr lang="fr-FR"/>
          </a:p>
        </p:txBody>
      </p:sp>
    </p:spTree>
    <p:extLst>
      <p:ext uri="{BB962C8B-B14F-4D97-AF65-F5344CB8AC3E}">
        <p14:creationId xmlns:p14="http://schemas.microsoft.com/office/powerpoint/2010/main" val="3689637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F7D47F-A5B1-6969-702B-5AA0702661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79CB705F-842E-2CA0-F2CB-94544D807E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BC4BEAAA-B61C-FC29-B21E-AA66AFF9DA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97A4B81-60F2-4662-85D0-0B0CA5B75090}" type="datetimeFigureOut">
              <a:rPr lang="fr-FR" smtClean="0"/>
              <a:t>17/02/2025</a:t>
            </a:fld>
            <a:endParaRPr lang="fr-FR"/>
          </a:p>
        </p:txBody>
      </p:sp>
      <p:sp>
        <p:nvSpPr>
          <p:cNvPr id="5" name="Footer Placeholder 4">
            <a:extLst>
              <a:ext uri="{FF2B5EF4-FFF2-40B4-BE49-F238E27FC236}">
                <a16:creationId xmlns:a16="http://schemas.microsoft.com/office/drawing/2014/main" id="{5525D6A0-EF4F-0168-2289-CEF4E8488C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Slide Number Placeholder 5">
            <a:extLst>
              <a:ext uri="{FF2B5EF4-FFF2-40B4-BE49-F238E27FC236}">
                <a16:creationId xmlns:a16="http://schemas.microsoft.com/office/drawing/2014/main" id="{C83991DF-C835-9762-61F2-712F215803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F2DB094-EA93-4F70-9604-2BEC938FACAC}" type="slidenum">
              <a:rPr lang="fr-FR" smtClean="0"/>
              <a:t>‹#›</a:t>
            </a:fld>
            <a:endParaRPr lang="fr-FR"/>
          </a:p>
        </p:txBody>
      </p:sp>
    </p:spTree>
    <p:extLst>
      <p:ext uri="{BB962C8B-B14F-4D97-AF65-F5344CB8AC3E}">
        <p14:creationId xmlns:p14="http://schemas.microsoft.com/office/powerpoint/2010/main" val="12070957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9" name="TextBox 8">
            <a:extLst>
              <a:ext uri="{FF2B5EF4-FFF2-40B4-BE49-F238E27FC236}">
                <a16:creationId xmlns:a16="http://schemas.microsoft.com/office/drawing/2014/main" id="{31AA2B86-9851-1157-5BCC-F312B63B0B4C}"/>
              </a:ext>
            </a:extLst>
          </p:cNvPr>
          <p:cNvSpPr txBox="1"/>
          <p:nvPr/>
        </p:nvSpPr>
        <p:spPr>
          <a:xfrm>
            <a:off x="498928" y="4877948"/>
            <a:ext cx="6640678" cy="646331"/>
          </a:xfrm>
          <a:prstGeom prst="rect">
            <a:avLst/>
          </a:prstGeom>
          <a:noFill/>
        </p:spPr>
        <p:txBody>
          <a:bodyPr wrap="square" rtlCol="0">
            <a:spAutoFit/>
          </a:bodyPr>
          <a:lstStyle/>
          <a:p>
            <a:r>
              <a:rPr lang="en-US" b="1" dirty="0">
                <a:latin typeface="Century" panose="02040604050505020304" pitchFamily="18" charset="0"/>
              </a:rPr>
              <a:t>Présenté Par </a:t>
            </a:r>
            <a:r>
              <a:rPr lang="en-US" dirty="0"/>
              <a:t>:</a:t>
            </a:r>
            <a:r>
              <a:rPr lang="en-US" b="0" i="0" dirty="0">
                <a:effectLst/>
              </a:rPr>
              <a:t> </a:t>
            </a:r>
            <a:r>
              <a:rPr lang="en-US" b="0" i="0" u="sng" dirty="0">
                <a:effectLst/>
              </a:rPr>
              <a:t>Salim </a:t>
            </a:r>
            <a:r>
              <a:rPr lang="en-US" u="sng" dirty="0" err="1"/>
              <a:t>Ech-chahedy</a:t>
            </a:r>
            <a:r>
              <a:rPr lang="en-US" b="0" i="0" u="sng" dirty="0">
                <a:effectLst/>
              </a:rPr>
              <a:t> </a:t>
            </a:r>
            <a:r>
              <a:rPr lang="en-US" b="0" i="0" dirty="0">
                <a:effectLst/>
              </a:rPr>
              <a:t>&amp; </a:t>
            </a:r>
            <a:r>
              <a:rPr lang="en-US" b="0" i="0" u="sng" dirty="0" err="1">
                <a:effectLst/>
              </a:rPr>
              <a:t>Chawki</a:t>
            </a:r>
            <a:r>
              <a:rPr lang="en-US" b="0" i="0" u="sng" dirty="0">
                <a:effectLst/>
              </a:rPr>
              <a:t> </a:t>
            </a:r>
            <a:r>
              <a:rPr lang="en-US" b="0" i="0" u="sng" dirty="0" err="1">
                <a:effectLst/>
              </a:rPr>
              <a:t>Benhami</a:t>
            </a:r>
            <a:r>
              <a:rPr lang="en-US" b="0" i="0" u="sng" dirty="0">
                <a:effectLst/>
              </a:rPr>
              <a:t> &amp; Abdelhadi </a:t>
            </a:r>
            <a:r>
              <a:rPr lang="en-US" b="0" i="0" u="sng" dirty="0" err="1">
                <a:effectLst/>
              </a:rPr>
              <a:t>Dakhch</a:t>
            </a:r>
            <a:r>
              <a:rPr lang="en-US" u="sng" dirty="0"/>
              <a:t> &amp; </a:t>
            </a:r>
            <a:r>
              <a:rPr lang="en-US" u="sng" dirty="0" err="1"/>
              <a:t>Hayati</a:t>
            </a:r>
            <a:r>
              <a:rPr lang="en-US" u="sng" dirty="0"/>
              <a:t> </a:t>
            </a:r>
            <a:r>
              <a:rPr lang="en-US" u="sng" dirty="0" err="1"/>
              <a:t>yassir</a:t>
            </a:r>
            <a:r>
              <a:rPr lang="en-US" u="sng" dirty="0"/>
              <a:t> &amp; </a:t>
            </a:r>
            <a:r>
              <a:rPr lang="en-US" u="sng" dirty="0" err="1"/>
              <a:t>Imrane</a:t>
            </a:r>
            <a:r>
              <a:rPr lang="en-US" u="sng" dirty="0"/>
              <a:t> </a:t>
            </a:r>
            <a:r>
              <a:rPr lang="en-US" u="sng" dirty="0" err="1"/>
              <a:t>Chabane</a:t>
            </a:r>
            <a:endParaRPr lang="en-US" u="sng" dirty="0"/>
          </a:p>
        </p:txBody>
      </p:sp>
      <p:sp>
        <p:nvSpPr>
          <p:cNvPr id="10" name="TextBox 9">
            <a:extLst>
              <a:ext uri="{FF2B5EF4-FFF2-40B4-BE49-F238E27FC236}">
                <a16:creationId xmlns:a16="http://schemas.microsoft.com/office/drawing/2014/main" id="{46280C20-12E1-2273-E75B-AE7FCF1D26F1}"/>
              </a:ext>
            </a:extLst>
          </p:cNvPr>
          <p:cNvSpPr txBox="1"/>
          <p:nvPr/>
        </p:nvSpPr>
        <p:spPr>
          <a:xfrm>
            <a:off x="498928" y="5502409"/>
            <a:ext cx="3962400" cy="369332"/>
          </a:xfrm>
          <a:prstGeom prst="rect">
            <a:avLst/>
          </a:prstGeom>
          <a:noFill/>
        </p:spPr>
        <p:txBody>
          <a:bodyPr wrap="square" rtlCol="0">
            <a:spAutoFit/>
          </a:bodyPr>
          <a:lstStyle/>
          <a:p>
            <a:r>
              <a:rPr lang="en-US" b="1" dirty="0">
                <a:latin typeface="Century" panose="02040604050505020304" pitchFamily="18" charset="0"/>
              </a:rPr>
              <a:t>Superviseur </a:t>
            </a:r>
            <a:r>
              <a:rPr lang="en-US" dirty="0"/>
              <a:t>: </a:t>
            </a:r>
            <a:r>
              <a:rPr lang="en-US" b="0" i="0" u="sng" dirty="0" err="1">
                <a:effectLst/>
              </a:rPr>
              <a:t>Mr</a:t>
            </a:r>
            <a:r>
              <a:rPr lang="en-US" u="sng" dirty="0"/>
              <a:t> </a:t>
            </a:r>
            <a:r>
              <a:rPr lang="en-US" u="sng" dirty="0" err="1"/>
              <a:t>Bouhass</a:t>
            </a:r>
            <a:endParaRPr lang="en-US" u="sng" dirty="0"/>
          </a:p>
        </p:txBody>
      </p:sp>
      <p:sp>
        <p:nvSpPr>
          <p:cNvPr id="11" name="TextBox 10">
            <a:extLst>
              <a:ext uri="{FF2B5EF4-FFF2-40B4-BE49-F238E27FC236}">
                <a16:creationId xmlns:a16="http://schemas.microsoft.com/office/drawing/2014/main" id="{C1438968-BC39-75F1-0F38-DDA45DD0BA3D}"/>
              </a:ext>
            </a:extLst>
          </p:cNvPr>
          <p:cNvSpPr txBox="1"/>
          <p:nvPr/>
        </p:nvSpPr>
        <p:spPr>
          <a:xfrm>
            <a:off x="3063165" y="53935"/>
            <a:ext cx="6015945" cy="461665"/>
          </a:xfrm>
          <a:prstGeom prst="rect">
            <a:avLst/>
          </a:prstGeom>
          <a:noFill/>
        </p:spPr>
        <p:txBody>
          <a:bodyPr wrap="square">
            <a:spAutoFit/>
          </a:bodyPr>
          <a:lstStyle/>
          <a:p>
            <a:pPr algn="ctr"/>
            <a:r>
              <a:rPr lang="fr-FR" sz="2400" b="1" dirty="0">
                <a:latin typeface="Century" panose="02040604050505020304" pitchFamily="18" charset="0"/>
              </a:rPr>
              <a:t>ISTA NTIC HAY RIAD</a:t>
            </a:r>
          </a:p>
        </p:txBody>
      </p:sp>
      <p:sp>
        <p:nvSpPr>
          <p:cNvPr id="12" name="TextBox 11">
            <a:extLst>
              <a:ext uri="{FF2B5EF4-FFF2-40B4-BE49-F238E27FC236}">
                <a16:creationId xmlns:a16="http://schemas.microsoft.com/office/drawing/2014/main" id="{4B1CBC18-3B0F-D623-D57D-92272EAE2BC9}"/>
              </a:ext>
            </a:extLst>
          </p:cNvPr>
          <p:cNvSpPr txBox="1"/>
          <p:nvPr/>
        </p:nvSpPr>
        <p:spPr>
          <a:xfrm>
            <a:off x="4371622" y="632230"/>
            <a:ext cx="3327640" cy="830997"/>
          </a:xfrm>
          <a:prstGeom prst="rect">
            <a:avLst/>
          </a:prstGeom>
          <a:noFill/>
        </p:spPr>
        <p:txBody>
          <a:bodyPr wrap="square" rtlCol="0">
            <a:spAutoFit/>
          </a:bodyPr>
          <a:lstStyle/>
          <a:p>
            <a:pPr algn="ctr"/>
            <a:r>
              <a:rPr lang="en-US" sz="1600" b="1" dirty="0">
                <a:latin typeface="Century" panose="02040604050505020304" pitchFamily="18" charset="0"/>
              </a:rPr>
              <a:t>FILIERE  : INFRASTRUCTURE DIGITAL OPTION CYBER SECURITE </a:t>
            </a:r>
          </a:p>
        </p:txBody>
      </p:sp>
      <p:sp>
        <p:nvSpPr>
          <p:cNvPr id="14" name="TextBox 13">
            <a:extLst>
              <a:ext uri="{FF2B5EF4-FFF2-40B4-BE49-F238E27FC236}">
                <a16:creationId xmlns:a16="http://schemas.microsoft.com/office/drawing/2014/main" id="{521705F1-FEBB-4B86-87E7-99F423E5BF6B}"/>
              </a:ext>
            </a:extLst>
          </p:cNvPr>
          <p:cNvSpPr txBox="1"/>
          <p:nvPr/>
        </p:nvSpPr>
        <p:spPr>
          <a:xfrm>
            <a:off x="498928" y="2338795"/>
            <a:ext cx="4231692" cy="1806963"/>
          </a:xfrm>
          <a:prstGeom prst="rect">
            <a:avLst/>
          </a:prstGeom>
          <a:noFill/>
        </p:spPr>
        <p:txBody>
          <a:bodyPr wrap="square">
            <a:spAutoFit/>
          </a:bodyPr>
          <a:lstStyle/>
          <a:p>
            <a:r>
              <a:rPr lang="fr-FR" sz="3600" b="1" i="0" dirty="0">
                <a:solidFill>
                  <a:srgbClr val="000000"/>
                </a:solidFill>
                <a:effectLst/>
                <a:latin typeface="ff7"/>
              </a:rPr>
              <a:t>Efficacité Relationnelle dans le Milieu du Travail</a:t>
            </a:r>
            <a:endParaRPr lang="fr-FR" sz="3600" dirty="0"/>
          </a:p>
        </p:txBody>
      </p:sp>
      <p:pic>
        <p:nvPicPr>
          <p:cNvPr id="1026" name="Picture 2" descr="Efficacité relationnelle | À l'unisson">
            <a:extLst>
              <a:ext uri="{FF2B5EF4-FFF2-40B4-BE49-F238E27FC236}">
                <a16:creationId xmlns:a16="http://schemas.microsoft.com/office/drawing/2014/main" id="{7A7145CE-5DFF-751C-65C5-2241A70E51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9279" y="2183357"/>
            <a:ext cx="4517709" cy="295062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D59D9AFD-2055-1552-72C4-382EBE72A67B}"/>
              </a:ext>
            </a:extLst>
          </p:cNvPr>
          <p:cNvPicPr>
            <a:picLocks noChangeAspect="1"/>
          </p:cNvPicPr>
          <p:nvPr/>
        </p:nvPicPr>
        <p:blipFill>
          <a:blip r:embed="rId3"/>
          <a:stretch>
            <a:fillRect/>
          </a:stretch>
        </p:blipFill>
        <p:spPr>
          <a:xfrm>
            <a:off x="10356980" y="0"/>
            <a:ext cx="1492120" cy="1492120"/>
          </a:xfrm>
          <a:prstGeom prst="rect">
            <a:avLst/>
          </a:prstGeom>
        </p:spPr>
      </p:pic>
    </p:spTree>
    <p:extLst>
      <p:ext uri="{BB962C8B-B14F-4D97-AF65-F5344CB8AC3E}">
        <p14:creationId xmlns:p14="http://schemas.microsoft.com/office/powerpoint/2010/main" val="3658328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D1444A1D-0A99-2D82-E29A-A04B0DE231CC}"/>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8</a:t>
            </a:r>
          </a:p>
        </p:txBody>
      </p:sp>
      <p:pic>
        <p:nvPicPr>
          <p:cNvPr id="3" name="Picture 2">
            <a:extLst>
              <a:ext uri="{FF2B5EF4-FFF2-40B4-BE49-F238E27FC236}">
                <a16:creationId xmlns:a16="http://schemas.microsoft.com/office/drawing/2014/main" id="{1130C8D4-DEE9-05BC-3103-1B939F06D0CF}"/>
              </a:ext>
            </a:extLst>
          </p:cNvPr>
          <p:cNvPicPr>
            <a:picLocks noChangeAspect="1"/>
          </p:cNvPicPr>
          <p:nvPr/>
        </p:nvPicPr>
        <p:blipFill>
          <a:blip r:embed="rId2"/>
          <a:stretch>
            <a:fillRect/>
          </a:stretch>
        </p:blipFill>
        <p:spPr>
          <a:xfrm>
            <a:off x="10356980" y="0"/>
            <a:ext cx="1492120" cy="1492120"/>
          </a:xfrm>
          <a:prstGeom prst="rect">
            <a:avLst/>
          </a:prstGeom>
        </p:spPr>
      </p:pic>
      <p:sp>
        <p:nvSpPr>
          <p:cNvPr id="7" name="Arrow: Curved Right 6">
            <a:extLst>
              <a:ext uri="{FF2B5EF4-FFF2-40B4-BE49-F238E27FC236}">
                <a16:creationId xmlns:a16="http://schemas.microsoft.com/office/drawing/2014/main" id="{0ABBEB15-53CD-A32E-12C4-09D901698173}"/>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7291830E-859B-DD8E-4B92-163977613FDC}"/>
              </a:ext>
            </a:extLst>
          </p:cNvPr>
          <p:cNvSpPr txBox="1"/>
          <p:nvPr/>
        </p:nvSpPr>
        <p:spPr>
          <a:xfrm>
            <a:off x="957166" y="420210"/>
            <a:ext cx="9025034" cy="523220"/>
          </a:xfrm>
          <a:prstGeom prst="rect">
            <a:avLst/>
          </a:prstGeom>
          <a:noFill/>
        </p:spPr>
        <p:txBody>
          <a:bodyPr wrap="square">
            <a:spAutoFit/>
          </a:bodyPr>
          <a:lstStyle/>
          <a:p>
            <a:r>
              <a:rPr lang="fr-FR" sz="2800" b="1" i="1" dirty="0"/>
              <a:t>les Objectifs des relations dans le milieu de travaille</a:t>
            </a:r>
            <a:endParaRPr lang="fr-FR" sz="2800" b="1" i="1" dirty="0">
              <a:solidFill>
                <a:srgbClr val="000000"/>
              </a:solidFill>
              <a:latin typeface="ff12"/>
            </a:endParaRPr>
          </a:p>
        </p:txBody>
      </p:sp>
      <p:sp>
        <p:nvSpPr>
          <p:cNvPr id="10" name="TextBox 9">
            <a:extLst>
              <a:ext uri="{FF2B5EF4-FFF2-40B4-BE49-F238E27FC236}">
                <a16:creationId xmlns:a16="http://schemas.microsoft.com/office/drawing/2014/main" id="{5B0DF92A-3F0F-4229-E110-276DF6FCE992}"/>
              </a:ext>
            </a:extLst>
          </p:cNvPr>
          <p:cNvSpPr txBox="1"/>
          <p:nvPr/>
        </p:nvSpPr>
        <p:spPr>
          <a:xfrm>
            <a:off x="342900" y="943430"/>
            <a:ext cx="7365557" cy="4893647"/>
          </a:xfrm>
          <a:prstGeom prst="rect">
            <a:avLst/>
          </a:prstGeom>
          <a:noFill/>
        </p:spPr>
        <p:txBody>
          <a:bodyPr wrap="square">
            <a:spAutoFit/>
          </a:bodyPr>
          <a:lstStyle/>
          <a:p>
            <a:pPr algn="l"/>
            <a:r>
              <a:rPr lang="fr-FR" sz="2400" b="1" i="0" dirty="0">
                <a:solidFill>
                  <a:srgbClr val="14C4ED"/>
                </a:solidFill>
                <a:effectLst/>
                <a:latin typeface="ff9"/>
              </a:rPr>
              <a:t>Gérer les conflits de manière constructive :</a:t>
            </a:r>
            <a:r>
              <a:rPr lang="fr-FR" sz="2400" b="1" i="0" dirty="0">
                <a:solidFill>
                  <a:srgbClr val="000000"/>
                </a:solidFill>
                <a:effectLst/>
                <a:latin typeface="ff9"/>
              </a:rPr>
              <a:t> </a:t>
            </a:r>
            <a:r>
              <a:rPr lang="fr-FR" sz="2400" i="0" dirty="0">
                <a:solidFill>
                  <a:srgbClr val="000000"/>
                </a:solidFill>
                <a:effectLst/>
                <a:latin typeface="ff9"/>
              </a:rPr>
              <a:t>Les conflits peuvent être inévitables dans le milieu du travail, mais l'efficacité relationnelle peut aider à les résoudre de manière constructive. En développant des compétences telles que la négociation et la résolution de conflits, les individus peuvent aider à prévenir les conflits ou à les gérer de manière efficace lorsqu'ils surviennent.</a:t>
            </a:r>
            <a:endParaRPr lang="fr-FR" sz="2400" b="0" i="0" dirty="0">
              <a:solidFill>
                <a:srgbClr val="000000"/>
              </a:solidFill>
              <a:effectLst/>
              <a:latin typeface="Source Sans Pro" panose="020B0503030403020204" pitchFamily="34" charset="0"/>
            </a:endParaRPr>
          </a:p>
          <a:p>
            <a:pPr algn="l"/>
            <a:r>
              <a:rPr lang="fr-FR" sz="2400" b="1" i="0" dirty="0">
                <a:solidFill>
                  <a:srgbClr val="14C4ED"/>
                </a:solidFill>
                <a:effectLst/>
                <a:latin typeface="ff9"/>
              </a:rPr>
              <a:t>Améliorer la satisfaction et la fidélité des clients :</a:t>
            </a:r>
            <a:r>
              <a:rPr lang="fr-FR" sz="2400" i="0" dirty="0">
                <a:solidFill>
                  <a:srgbClr val="000000"/>
                </a:solidFill>
                <a:effectLst/>
                <a:latin typeface="ff9"/>
              </a:rPr>
              <a:t>Les individus qui sont efficaces relationnellement peuvent aider à améliorer la satisfaction et la fidélité des clients. Cela peut être réalisé en développant des compétences telles que l'empathie, l'écoute active et la capacité à répondre efficacement aux besoins des clients.</a:t>
            </a:r>
            <a:endParaRPr lang="fr-FR" dirty="0"/>
          </a:p>
        </p:txBody>
      </p:sp>
      <p:pic>
        <p:nvPicPr>
          <p:cNvPr id="11" name="Picture 10" descr="A group of people in a meeting&#10;&#10;AI-generated content may be incorrect.">
            <a:extLst>
              <a:ext uri="{FF2B5EF4-FFF2-40B4-BE49-F238E27FC236}">
                <a16:creationId xmlns:a16="http://schemas.microsoft.com/office/drawing/2014/main" id="{DDCDF036-4652-874C-D296-FC22370985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2969" y="1752768"/>
            <a:ext cx="4257869" cy="38685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866919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D1444A1D-0A99-2D82-E29A-A04B0DE231CC}"/>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9</a:t>
            </a:r>
          </a:p>
        </p:txBody>
      </p:sp>
      <p:pic>
        <p:nvPicPr>
          <p:cNvPr id="3" name="Picture 2">
            <a:extLst>
              <a:ext uri="{FF2B5EF4-FFF2-40B4-BE49-F238E27FC236}">
                <a16:creationId xmlns:a16="http://schemas.microsoft.com/office/drawing/2014/main" id="{1130C8D4-DEE9-05BC-3103-1B939F06D0CF}"/>
              </a:ext>
            </a:extLst>
          </p:cNvPr>
          <p:cNvPicPr>
            <a:picLocks noChangeAspect="1"/>
          </p:cNvPicPr>
          <p:nvPr/>
        </p:nvPicPr>
        <p:blipFill>
          <a:blip r:embed="rId2"/>
          <a:stretch>
            <a:fillRect/>
          </a:stretch>
        </p:blipFill>
        <p:spPr>
          <a:xfrm>
            <a:off x="10356980" y="0"/>
            <a:ext cx="1492120" cy="1492120"/>
          </a:xfrm>
          <a:prstGeom prst="rect">
            <a:avLst/>
          </a:prstGeom>
        </p:spPr>
      </p:pic>
      <p:sp>
        <p:nvSpPr>
          <p:cNvPr id="7" name="Arrow: Curved Right 6">
            <a:extLst>
              <a:ext uri="{FF2B5EF4-FFF2-40B4-BE49-F238E27FC236}">
                <a16:creationId xmlns:a16="http://schemas.microsoft.com/office/drawing/2014/main" id="{0ABBEB15-53CD-A32E-12C4-09D901698173}"/>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7291830E-859B-DD8E-4B92-163977613FDC}"/>
              </a:ext>
            </a:extLst>
          </p:cNvPr>
          <p:cNvSpPr txBox="1"/>
          <p:nvPr/>
        </p:nvSpPr>
        <p:spPr>
          <a:xfrm>
            <a:off x="957166" y="420210"/>
            <a:ext cx="9025034" cy="523220"/>
          </a:xfrm>
          <a:prstGeom prst="rect">
            <a:avLst/>
          </a:prstGeom>
          <a:noFill/>
        </p:spPr>
        <p:txBody>
          <a:bodyPr wrap="square">
            <a:spAutoFit/>
          </a:bodyPr>
          <a:lstStyle/>
          <a:p>
            <a:r>
              <a:rPr lang="fr-FR" sz="2800" b="1" i="1" dirty="0"/>
              <a:t>les Objectifs des relations dans le milieu de travaille</a:t>
            </a:r>
            <a:endParaRPr lang="fr-FR" sz="2800" b="1" i="1" dirty="0">
              <a:solidFill>
                <a:srgbClr val="000000"/>
              </a:solidFill>
              <a:latin typeface="ff12"/>
            </a:endParaRPr>
          </a:p>
        </p:txBody>
      </p:sp>
      <p:sp>
        <p:nvSpPr>
          <p:cNvPr id="12" name="TextBox 11">
            <a:extLst>
              <a:ext uri="{FF2B5EF4-FFF2-40B4-BE49-F238E27FC236}">
                <a16:creationId xmlns:a16="http://schemas.microsoft.com/office/drawing/2014/main" id="{6B229EBE-E76A-A5D2-09E6-E2B3F40B4057}"/>
              </a:ext>
            </a:extLst>
          </p:cNvPr>
          <p:cNvSpPr txBox="1"/>
          <p:nvPr/>
        </p:nvSpPr>
        <p:spPr>
          <a:xfrm>
            <a:off x="352288" y="1297620"/>
            <a:ext cx="6097554" cy="3046988"/>
          </a:xfrm>
          <a:prstGeom prst="rect">
            <a:avLst/>
          </a:prstGeom>
          <a:noFill/>
        </p:spPr>
        <p:txBody>
          <a:bodyPr wrap="square">
            <a:spAutoFit/>
          </a:bodyPr>
          <a:lstStyle/>
          <a:p>
            <a:pPr algn="l"/>
            <a:r>
              <a:rPr lang="fr-FR" sz="2400" b="1" i="0" dirty="0">
                <a:solidFill>
                  <a:srgbClr val="14C4ED"/>
                </a:solidFill>
                <a:effectLst/>
                <a:latin typeface="ff8"/>
              </a:rPr>
              <a:t>Renforcer la confiance et la crédibilité :</a:t>
            </a:r>
            <a:endParaRPr lang="fr-FR" sz="2400" b="1" i="0" dirty="0">
              <a:solidFill>
                <a:srgbClr val="000000"/>
              </a:solidFill>
              <a:effectLst/>
              <a:latin typeface="Source Sans Pro" panose="020B0503030403020204" pitchFamily="34" charset="0"/>
            </a:endParaRPr>
          </a:p>
          <a:p>
            <a:pPr algn="l"/>
            <a:r>
              <a:rPr lang="fr-FR" sz="2400" i="0" dirty="0">
                <a:solidFill>
                  <a:srgbClr val="000000"/>
                </a:solidFill>
                <a:effectLst/>
                <a:latin typeface="ff9"/>
              </a:rPr>
              <a:t>Les individus qui sont efficaces relationnellement peuvent renforcer la confiance et la crédibilité en leur capacité à travailler en équipe et à atteindre les objectifs . Cela peut conduire à des opportunités de développement de carrière et à des promotions.</a:t>
            </a:r>
            <a:endParaRPr lang="fr-FR" sz="2400" i="0" dirty="0">
              <a:solidFill>
                <a:srgbClr val="000000"/>
              </a:solidFill>
              <a:effectLst/>
              <a:latin typeface="Source Sans Pro" panose="020B0503030403020204" pitchFamily="34" charset="0"/>
            </a:endParaRPr>
          </a:p>
        </p:txBody>
      </p:sp>
      <p:pic>
        <p:nvPicPr>
          <p:cNvPr id="13" name="Picture 12" descr="A group of people in a meeting&#10;&#10;AI-generated content may be incorrect.">
            <a:extLst>
              <a:ext uri="{FF2B5EF4-FFF2-40B4-BE49-F238E27FC236}">
                <a16:creationId xmlns:a16="http://schemas.microsoft.com/office/drawing/2014/main" id="{283BD46B-85F9-2CF7-3265-C2A288B6FB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843" y="1989979"/>
            <a:ext cx="4257869" cy="38685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31827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D1444A1D-0A99-2D82-E29A-A04B0DE231CC}"/>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10</a:t>
            </a:r>
          </a:p>
        </p:txBody>
      </p:sp>
      <p:pic>
        <p:nvPicPr>
          <p:cNvPr id="3" name="Picture 2">
            <a:extLst>
              <a:ext uri="{FF2B5EF4-FFF2-40B4-BE49-F238E27FC236}">
                <a16:creationId xmlns:a16="http://schemas.microsoft.com/office/drawing/2014/main" id="{1130C8D4-DEE9-05BC-3103-1B939F06D0CF}"/>
              </a:ext>
            </a:extLst>
          </p:cNvPr>
          <p:cNvPicPr>
            <a:picLocks noChangeAspect="1"/>
          </p:cNvPicPr>
          <p:nvPr/>
        </p:nvPicPr>
        <p:blipFill>
          <a:blip r:embed="rId2"/>
          <a:stretch>
            <a:fillRect/>
          </a:stretch>
        </p:blipFill>
        <p:spPr>
          <a:xfrm>
            <a:off x="10356980" y="0"/>
            <a:ext cx="1492120" cy="1492120"/>
          </a:xfrm>
          <a:prstGeom prst="rect">
            <a:avLst/>
          </a:prstGeom>
        </p:spPr>
      </p:pic>
      <p:sp>
        <p:nvSpPr>
          <p:cNvPr id="7" name="Arrow: Curved Right 6">
            <a:extLst>
              <a:ext uri="{FF2B5EF4-FFF2-40B4-BE49-F238E27FC236}">
                <a16:creationId xmlns:a16="http://schemas.microsoft.com/office/drawing/2014/main" id="{0ABBEB15-53CD-A32E-12C4-09D901698173}"/>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7291830E-859B-DD8E-4B92-163977613FDC}"/>
              </a:ext>
            </a:extLst>
          </p:cNvPr>
          <p:cNvSpPr txBox="1"/>
          <p:nvPr/>
        </p:nvSpPr>
        <p:spPr>
          <a:xfrm>
            <a:off x="957166" y="420210"/>
            <a:ext cx="9025034" cy="523220"/>
          </a:xfrm>
          <a:prstGeom prst="rect">
            <a:avLst/>
          </a:prstGeom>
          <a:noFill/>
        </p:spPr>
        <p:txBody>
          <a:bodyPr wrap="square">
            <a:spAutoFit/>
          </a:bodyPr>
          <a:lstStyle/>
          <a:p>
            <a:r>
              <a:rPr lang="fr-FR" sz="2800" b="1" i="1" dirty="0">
                <a:solidFill>
                  <a:srgbClr val="000000"/>
                </a:solidFill>
                <a:latin typeface="ff2"/>
              </a:rPr>
              <a:t>L</a:t>
            </a:r>
            <a:r>
              <a:rPr lang="fr-FR" sz="2800" b="1" i="1" dirty="0">
                <a:solidFill>
                  <a:srgbClr val="000000"/>
                </a:solidFill>
                <a:effectLst/>
                <a:latin typeface="ff2"/>
              </a:rPr>
              <a:t>es conseils</a:t>
            </a:r>
            <a:endParaRPr lang="fr-FR" sz="2800" b="1" i="1" dirty="0">
              <a:solidFill>
                <a:srgbClr val="000000"/>
              </a:solidFill>
              <a:effectLst/>
              <a:latin typeface="ff12"/>
            </a:endParaRPr>
          </a:p>
        </p:txBody>
      </p:sp>
      <p:sp>
        <p:nvSpPr>
          <p:cNvPr id="13" name="TextBox 12">
            <a:extLst>
              <a:ext uri="{FF2B5EF4-FFF2-40B4-BE49-F238E27FC236}">
                <a16:creationId xmlns:a16="http://schemas.microsoft.com/office/drawing/2014/main" id="{B3FA0129-7963-EC90-9375-0AB251CB22E5}"/>
              </a:ext>
            </a:extLst>
          </p:cNvPr>
          <p:cNvSpPr txBox="1"/>
          <p:nvPr/>
        </p:nvSpPr>
        <p:spPr>
          <a:xfrm>
            <a:off x="352288" y="1052814"/>
            <a:ext cx="6097554" cy="2308324"/>
          </a:xfrm>
          <a:prstGeom prst="rect">
            <a:avLst/>
          </a:prstGeom>
          <a:noFill/>
        </p:spPr>
        <p:txBody>
          <a:bodyPr wrap="square">
            <a:spAutoFit/>
          </a:bodyPr>
          <a:lstStyle/>
          <a:p>
            <a:pPr algn="l"/>
            <a:r>
              <a:rPr lang="fr-FR" sz="2400" b="1" i="0" dirty="0">
                <a:solidFill>
                  <a:schemeClr val="accent1">
                    <a:lumMod val="60000"/>
                    <a:lumOff val="40000"/>
                  </a:schemeClr>
                </a:solidFill>
                <a:effectLst/>
                <a:latin typeface="ff8"/>
              </a:rPr>
              <a:t>L'</a:t>
            </a:r>
            <a:r>
              <a:rPr lang="fr-FR" sz="2400" b="1" i="0" dirty="0" err="1">
                <a:solidFill>
                  <a:schemeClr val="accent1">
                    <a:lumMod val="60000"/>
                    <a:lumOff val="40000"/>
                  </a:schemeClr>
                </a:solidFill>
                <a:effectLst/>
                <a:latin typeface="ff8"/>
              </a:rPr>
              <a:t>affirmattion</a:t>
            </a:r>
            <a:r>
              <a:rPr lang="fr-FR" sz="2400" b="1" i="0" dirty="0">
                <a:solidFill>
                  <a:schemeClr val="accent1">
                    <a:lumMod val="60000"/>
                    <a:lumOff val="40000"/>
                  </a:schemeClr>
                </a:solidFill>
                <a:effectLst/>
                <a:latin typeface="ff8"/>
              </a:rPr>
              <a:t> de soi:</a:t>
            </a:r>
            <a:endParaRPr lang="fr-FR" sz="2400" b="1" i="0" dirty="0">
              <a:solidFill>
                <a:schemeClr val="accent1">
                  <a:lumMod val="60000"/>
                  <a:lumOff val="40000"/>
                </a:schemeClr>
              </a:solidFill>
              <a:effectLst/>
              <a:latin typeface="Source Sans Pro" panose="020B0503030403020204" pitchFamily="34" charset="0"/>
            </a:endParaRPr>
          </a:p>
          <a:p>
            <a:pPr algn="l"/>
            <a:r>
              <a:rPr lang="fr-FR" sz="2400" i="0" dirty="0">
                <a:solidFill>
                  <a:srgbClr val="1A2140"/>
                </a:solidFill>
                <a:effectLst/>
                <a:latin typeface="ff9"/>
              </a:rPr>
              <a:t>consiste en la capacité d'exprimer ses émotions, ses pensées et ses opinions de même que de défendre ses droits tout en respectant ceux des autres, ceci de façon directe, honnête et appropriée</a:t>
            </a:r>
            <a:r>
              <a:rPr lang="fr-FR" sz="2400" dirty="0">
                <a:solidFill>
                  <a:srgbClr val="1A2140"/>
                </a:solidFill>
                <a:latin typeface="ff9"/>
              </a:rPr>
              <a:t>.</a:t>
            </a:r>
            <a:endParaRPr lang="fr-FR" sz="2400" i="0" dirty="0">
              <a:solidFill>
                <a:srgbClr val="000000"/>
              </a:solidFill>
              <a:effectLst/>
              <a:latin typeface="Source Sans Pro" panose="020B0503030403020204" pitchFamily="34" charset="0"/>
            </a:endParaRPr>
          </a:p>
        </p:txBody>
      </p:sp>
      <p:sp>
        <p:nvSpPr>
          <p:cNvPr id="15" name="TextBox 14">
            <a:extLst>
              <a:ext uri="{FF2B5EF4-FFF2-40B4-BE49-F238E27FC236}">
                <a16:creationId xmlns:a16="http://schemas.microsoft.com/office/drawing/2014/main" id="{CCD809A0-0F32-FB0B-469E-B60577A120A1}"/>
              </a:ext>
            </a:extLst>
          </p:cNvPr>
          <p:cNvSpPr txBox="1"/>
          <p:nvPr/>
        </p:nvSpPr>
        <p:spPr>
          <a:xfrm>
            <a:off x="422325" y="3300550"/>
            <a:ext cx="5320724" cy="1200329"/>
          </a:xfrm>
          <a:prstGeom prst="rect">
            <a:avLst/>
          </a:prstGeom>
          <a:noFill/>
        </p:spPr>
        <p:txBody>
          <a:bodyPr wrap="square">
            <a:spAutoFit/>
          </a:bodyPr>
          <a:lstStyle/>
          <a:p>
            <a:pPr algn="l"/>
            <a:r>
              <a:rPr lang="fr-FR" sz="2400" b="1" i="0" dirty="0">
                <a:solidFill>
                  <a:schemeClr val="accent1">
                    <a:lumMod val="60000"/>
                    <a:lumOff val="40000"/>
                  </a:schemeClr>
                </a:solidFill>
                <a:effectLst/>
                <a:latin typeface="ff9"/>
              </a:rPr>
              <a:t>Faites preuve d'empathie:</a:t>
            </a:r>
            <a:endParaRPr lang="fr-FR" sz="2400" b="1" i="0" dirty="0">
              <a:solidFill>
                <a:schemeClr val="accent1">
                  <a:lumMod val="60000"/>
                  <a:lumOff val="40000"/>
                </a:schemeClr>
              </a:solidFill>
              <a:effectLst/>
              <a:latin typeface="Source Sans Pro" panose="020B0503030403020204" pitchFamily="34" charset="0"/>
            </a:endParaRPr>
          </a:p>
          <a:p>
            <a:pPr algn="l"/>
            <a:r>
              <a:rPr lang="fr-FR" sz="2400" b="0" i="0" dirty="0">
                <a:solidFill>
                  <a:srgbClr val="000000"/>
                </a:solidFill>
                <a:effectLst/>
                <a:latin typeface="ff8"/>
              </a:rPr>
              <a:t>L'empathie consiste à comprendre les émotions des autres.</a:t>
            </a:r>
            <a:endParaRPr lang="fr-FR" sz="2400" b="0" i="0" dirty="0">
              <a:solidFill>
                <a:srgbClr val="000000"/>
              </a:solidFill>
              <a:effectLst/>
              <a:latin typeface="Source Sans Pro" panose="020B0503030403020204" pitchFamily="34" charset="0"/>
            </a:endParaRPr>
          </a:p>
        </p:txBody>
      </p:sp>
      <p:sp>
        <p:nvSpPr>
          <p:cNvPr id="17" name="TextBox 16">
            <a:extLst>
              <a:ext uri="{FF2B5EF4-FFF2-40B4-BE49-F238E27FC236}">
                <a16:creationId xmlns:a16="http://schemas.microsoft.com/office/drawing/2014/main" id="{024CC096-68B9-6F3F-826D-C6C708A8C4FF}"/>
              </a:ext>
            </a:extLst>
          </p:cNvPr>
          <p:cNvSpPr txBox="1"/>
          <p:nvPr/>
        </p:nvSpPr>
        <p:spPr>
          <a:xfrm>
            <a:off x="422325" y="4417358"/>
            <a:ext cx="6097554" cy="1938992"/>
          </a:xfrm>
          <a:prstGeom prst="rect">
            <a:avLst/>
          </a:prstGeom>
          <a:noFill/>
        </p:spPr>
        <p:txBody>
          <a:bodyPr wrap="square">
            <a:spAutoFit/>
          </a:bodyPr>
          <a:lstStyle/>
          <a:p>
            <a:pPr algn="l"/>
            <a:r>
              <a:rPr lang="fr-FR" sz="2400" b="1" i="0" dirty="0">
                <a:solidFill>
                  <a:schemeClr val="accent1">
                    <a:lumMod val="60000"/>
                    <a:lumOff val="40000"/>
                  </a:schemeClr>
                </a:solidFill>
                <a:effectLst/>
                <a:latin typeface="ff9"/>
              </a:rPr>
              <a:t>Soyez respectueux:</a:t>
            </a:r>
            <a:endParaRPr lang="fr-FR" sz="2400" b="1" i="0" dirty="0">
              <a:solidFill>
                <a:schemeClr val="accent1">
                  <a:lumMod val="60000"/>
                  <a:lumOff val="40000"/>
                </a:schemeClr>
              </a:solidFill>
              <a:effectLst/>
              <a:latin typeface="Source Sans Pro" panose="020B0503030403020204" pitchFamily="34" charset="0"/>
            </a:endParaRPr>
          </a:p>
          <a:p>
            <a:pPr algn="l"/>
            <a:r>
              <a:rPr lang="fr-FR" sz="2400" i="0" dirty="0">
                <a:solidFill>
                  <a:srgbClr val="1A2140"/>
                </a:solidFill>
                <a:effectLst/>
                <a:latin typeface="ff9"/>
              </a:rPr>
              <a:t>Même si vous n'êtes pas d'accord avec tout le monde, gardez à l'esprit que chacun peut avoir des idées, des points de vue, des opinions et des compétences différents des vôtres.</a:t>
            </a:r>
            <a:endParaRPr lang="fr-FR" sz="2400" i="0" dirty="0">
              <a:solidFill>
                <a:srgbClr val="000000"/>
              </a:solidFill>
              <a:effectLst/>
              <a:latin typeface="Source Sans Pro" panose="020B0503030403020204" pitchFamily="34" charset="0"/>
            </a:endParaRPr>
          </a:p>
        </p:txBody>
      </p:sp>
      <p:pic>
        <p:nvPicPr>
          <p:cNvPr id="19" name="Picture 18">
            <a:extLst>
              <a:ext uri="{FF2B5EF4-FFF2-40B4-BE49-F238E27FC236}">
                <a16:creationId xmlns:a16="http://schemas.microsoft.com/office/drawing/2014/main" id="{FB834766-A34A-0E6F-371B-5AC92F5680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8839" y="1978447"/>
            <a:ext cx="4302967" cy="40976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976600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57A133DC-1341-D23C-CAA8-D2C4C88942CB}"/>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11</a:t>
            </a:r>
          </a:p>
        </p:txBody>
      </p:sp>
      <p:pic>
        <p:nvPicPr>
          <p:cNvPr id="3" name="Picture 2">
            <a:extLst>
              <a:ext uri="{FF2B5EF4-FFF2-40B4-BE49-F238E27FC236}">
                <a16:creationId xmlns:a16="http://schemas.microsoft.com/office/drawing/2014/main" id="{19EBE7CD-098F-263B-2E7C-91B4623BA0B6}"/>
              </a:ext>
            </a:extLst>
          </p:cNvPr>
          <p:cNvPicPr>
            <a:picLocks noChangeAspect="1"/>
          </p:cNvPicPr>
          <p:nvPr/>
        </p:nvPicPr>
        <p:blipFill>
          <a:blip r:embed="rId2"/>
          <a:stretch>
            <a:fillRect/>
          </a:stretch>
        </p:blipFill>
        <p:spPr>
          <a:xfrm>
            <a:off x="10356980" y="0"/>
            <a:ext cx="1492120" cy="1492120"/>
          </a:xfrm>
          <a:prstGeom prst="rect">
            <a:avLst/>
          </a:prstGeom>
        </p:spPr>
      </p:pic>
      <p:sp>
        <p:nvSpPr>
          <p:cNvPr id="7" name="Arrow: Curved Right 6">
            <a:extLst>
              <a:ext uri="{FF2B5EF4-FFF2-40B4-BE49-F238E27FC236}">
                <a16:creationId xmlns:a16="http://schemas.microsoft.com/office/drawing/2014/main" id="{6D33B9DF-6F7A-142A-F3BA-DDE246C34A02}"/>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BB0C81F6-6DC5-CF96-45C3-DE4801D17378}"/>
              </a:ext>
            </a:extLst>
          </p:cNvPr>
          <p:cNvSpPr txBox="1"/>
          <p:nvPr/>
        </p:nvSpPr>
        <p:spPr>
          <a:xfrm>
            <a:off x="889448" y="387200"/>
            <a:ext cx="8642479" cy="523220"/>
          </a:xfrm>
          <a:prstGeom prst="rect">
            <a:avLst/>
          </a:prstGeom>
          <a:noFill/>
        </p:spPr>
        <p:txBody>
          <a:bodyPr wrap="square">
            <a:spAutoFit/>
          </a:bodyPr>
          <a:lstStyle/>
          <a:p>
            <a:r>
              <a:rPr lang="fr-FR" sz="2800" b="1" i="1" dirty="0">
                <a:solidFill>
                  <a:srgbClr val="000000"/>
                </a:solidFill>
                <a:effectLst/>
                <a:latin typeface="ff2"/>
              </a:rPr>
              <a:t>Conclusion</a:t>
            </a:r>
            <a:endParaRPr lang="fr-FR" sz="2400" b="1" i="1" dirty="0"/>
          </a:p>
        </p:txBody>
      </p:sp>
      <p:sp>
        <p:nvSpPr>
          <p:cNvPr id="9" name="TextBox 8">
            <a:extLst>
              <a:ext uri="{FF2B5EF4-FFF2-40B4-BE49-F238E27FC236}">
                <a16:creationId xmlns:a16="http://schemas.microsoft.com/office/drawing/2014/main" id="{34811D6C-1319-48AA-51F9-52B7D3B1B727}"/>
              </a:ext>
            </a:extLst>
          </p:cNvPr>
          <p:cNvSpPr txBox="1"/>
          <p:nvPr/>
        </p:nvSpPr>
        <p:spPr>
          <a:xfrm>
            <a:off x="637419" y="1371600"/>
            <a:ext cx="10200634" cy="3970318"/>
          </a:xfrm>
          <a:prstGeom prst="rect">
            <a:avLst/>
          </a:prstGeom>
          <a:noFill/>
        </p:spPr>
        <p:txBody>
          <a:bodyPr wrap="square">
            <a:spAutoFit/>
          </a:bodyPr>
          <a:lstStyle/>
          <a:p>
            <a:r>
              <a:rPr lang="fr-FR" sz="2800" b="1" i="0" dirty="0">
                <a:solidFill>
                  <a:srgbClr val="000000"/>
                </a:solidFill>
                <a:effectLst/>
                <a:latin typeface="ff11"/>
              </a:rPr>
              <a:t>Pour améliorer l'efficacité relationnelle dans le milieu du travail, il est important de se concentrer sur la communication claire et concise, de maintenir une attitude positive et ouverte, de travailler en équipe, de respecter les autres et d'écouter attentivement les points de vue des autres. En fin de compte, l'efficacité relationnelle est essentielle pour réussir dans le milieu du travail, car elle permet de construire des relations de travail solides, de favoriser la collaboration et de contribuer à la réussite de l'entreprise.</a:t>
            </a:r>
            <a:endParaRPr lang="fr-FR" sz="2800" b="1" dirty="0"/>
          </a:p>
        </p:txBody>
      </p:sp>
    </p:spTree>
    <p:extLst>
      <p:ext uri="{BB962C8B-B14F-4D97-AF65-F5344CB8AC3E}">
        <p14:creationId xmlns:p14="http://schemas.microsoft.com/office/powerpoint/2010/main" val="3815712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TextBox 1">
            <a:extLst>
              <a:ext uri="{FF2B5EF4-FFF2-40B4-BE49-F238E27FC236}">
                <a16:creationId xmlns:a16="http://schemas.microsoft.com/office/drawing/2014/main" id="{41ABFF34-344A-E67E-8E2C-1B0D5963690C}"/>
              </a:ext>
            </a:extLst>
          </p:cNvPr>
          <p:cNvSpPr txBox="1"/>
          <p:nvPr/>
        </p:nvSpPr>
        <p:spPr>
          <a:xfrm>
            <a:off x="1036141" y="1367873"/>
            <a:ext cx="5821382" cy="523220"/>
          </a:xfrm>
          <a:prstGeom prst="rect">
            <a:avLst/>
          </a:prstGeom>
          <a:noFill/>
        </p:spPr>
        <p:txBody>
          <a:bodyPr wrap="square" rtlCol="0">
            <a:spAutoFit/>
          </a:bodyPr>
          <a:lstStyle/>
          <a:p>
            <a:pPr lvl="0" algn="ctr"/>
            <a:r>
              <a:rPr lang="fr-FR" sz="2800" b="1" dirty="0">
                <a:effectLst>
                  <a:outerShdw blurRad="38100" dist="38100" dir="2700000" algn="tl">
                    <a:srgbClr val="000000">
                      <a:alpha val="43137"/>
                    </a:srgbClr>
                  </a:outerShdw>
                </a:effectLst>
                <a:latin typeface="Century Gothic" panose="020B0502020202020204"/>
              </a:rPr>
              <a:t>MERCI POUR VOTRE ATTENTION</a:t>
            </a:r>
            <a:endParaRPr lang="fr-FR" sz="3600" b="1" dirty="0">
              <a:latin typeface="Century Gothic" panose="020B0502020202020204" pitchFamily="34" charset="0"/>
            </a:endParaRPr>
          </a:p>
        </p:txBody>
      </p:sp>
      <p:sp>
        <p:nvSpPr>
          <p:cNvPr id="3" name="TextBox 2">
            <a:extLst>
              <a:ext uri="{FF2B5EF4-FFF2-40B4-BE49-F238E27FC236}">
                <a16:creationId xmlns:a16="http://schemas.microsoft.com/office/drawing/2014/main" id="{E13A30FE-122F-71F2-B6B3-83B6E00A5699}"/>
              </a:ext>
            </a:extLst>
          </p:cNvPr>
          <p:cNvSpPr txBox="1"/>
          <p:nvPr/>
        </p:nvSpPr>
        <p:spPr>
          <a:xfrm>
            <a:off x="1211580" y="2128390"/>
            <a:ext cx="5380264" cy="1477328"/>
          </a:xfrm>
          <a:prstGeom prst="rect">
            <a:avLst/>
          </a:prstGeom>
          <a:noFill/>
        </p:spPr>
        <p:txBody>
          <a:bodyPr wrap="square" rtlCol="0">
            <a:spAutoFit/>
          </a:bodyPr>
          <a:lstStyle/>
          <a:p>
            <a:r>
              <a:rPr lang="fr-FR" dirty="0"/>
              <a:t>Merci d'avoir prêté attention à notre présentation. Nous espérons que vous avez eu autant de plaisir que nous à y assister. Nous souhaitons connaître vos commentaires afin de pouvoir continuer à améliorer nos stratégies.</a:t>
            </a:r>
          </a:p>
        </p:txBody>
      </p:sp>
      <p:pic>
        <p:nvPicPr>
          <p:cNvPr id="7" name="Picture 6">
            <a:extLst>
              <a:ext uri="{FF2B5EF4-FFF2-40B4-BE49-F238E27FC236}">
                <a16:creationId xmlns:a16="http://schemas.microsoft.com/office/drawing/2014/main" id="{D60F810B-1B72-4A98-5D87-411D65FAD11D}"/>
              </a:ext>
            </a:extLst>
          </p:cNvPr>
          <p:cNvPicPr>
            <a:picLocks noChangeAspect="1"/>
          </p:cNvPicPr>
          <p:nvPr/>
        </p:nvPicPr>
        <p:blipFill>
          <a:blip r:embed="rId2"/>
          <a:stretch>
            <a:fillRect/>
          </a:stretch>
        </p:blipFill>
        <p:spPr>
          <a:xfrm>
            <a:off x="10356980" y="0"/>
            <a:ext cx="1492120" cy="1492120"/>
          </a:xfrm>
          <a:prstGeom prst="rect">
            <a:avLst/>
          </a:prstGeom>
        </p:spPr>
      </p:pic>
    </p:spTree>
    <p:extLst>
      <p:ext uri="{BB962C8B-B14F-4D97-AF65-F5344CB8AC3E}">
        <p14:creationId xmlns:p14="http://schemas.microsoft.com/office/powerpoint/2010/main" val="334260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4"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Title 1">
            <a:extLst>
              <a:ext uri="{FF2B5EF4-FFF2-40B4-BE49-F238E27FC236}">
                <a16:creationId xmlns:a16="http://schemas.microsoft.com/office/drawing/2014/main" id="{76EA9B1C-70DD-3F96-2EFF-91EB2454A5A7}"/>
              </a:ext>
            </a:extLst>
          </p:cNvPr>
          <p:cNvSpPr txBox="1">
            <a:spLocks/>
          </p:cNvSpPr>
          <p:nvPr/>
        </p:nvSpPr>
        <p:spPr>
          <a:xfrm>
            <a:off x="362493" y="2257808"/>
            <a:ext cx="4651854" cy="75428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b="1">
                <a:latin typeface="Century" panose="02040604050505020304" pitchFamily="18" charset="0"/>
              </a:rPr>
              <a:t>Le Sommaire</a:t>
            </a:r>
            <a:endParaRPr lang="en-US" sz="4800" b="1" dirty="0">
              <a:latin typeface="Century" panose="02040604050505020304" pitchFamily="18" charset="0"/>
            </a:endParaRPr>
          </a:p>
        </p:txBody>
      </p:sp>
      <p:sp>
        <p:nvSpPr>
          <p:cNvPr id="3" name="Oval 2">
            <a:extLst>
              <a:ext uri="{FF2B5EF4-FFF2-40B4-BE49-F238E27FC236}">
                <a16:creationId xmlns:a16="http://schemas.microsoft.com/office/drawing/2014/main" id="{6A3C2A08-E54C-328F-DEA2-30AB80123CAC}"/>
              </a:ext>
            </a:extLst>
          </p:cNvPr>
          <p:cNvSpPr/>
          <p:nvPr/>
        </p:nvSpPr>
        <p:spPr>
          <a:xfrm>
            <a:off x="5014347" y="2111578"/>
            <a:ext cx="2457295" cy="2443622"/>
          </a:xfrm>
          <a:prstGeom prst="ellipse">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0C5D50C8-EAD6-DCCF-1A42-CF35733315C9}"/>
              </a:ext>
            </a:extLst>
          </p:cNvPr>
          <p:cNvSpPr txBox="1"/>
          <p:nvPr/>
        </p:nvSpPr>
        <p:spPr>
          <a:xfrm>
            <a:off x="7558133" y="1744625"/>
            <a:ext cx="4377458" cy="4154984"/>
          </a:xfrm>
          <a:prstGeom prst="rect">
            <a:avLst/>
          </a:prstGeom>
          <a:noFill/>
        </p:spPr>
        <p:txBody>
          <a:bodyPr wrap="square">
            <a:spAutoFit/>
          </a:bodyPr>
          <a:lstStyle/>
          <a:p>
            <a:pPr marL="400050" indent="-400050">
              <a:buFont typeface="+mj-lt"/>
              <a:buAutoNum type="romanUcPeriod"/>
            </a:pPr>
            <a:r>
              <a:rPr lang="fr-FR" sz="2400" b="1" i="1" dirty="0">
                <a:solidFill>
                  <a:srgbClr val="000000"/>
                </a:solidFill>
                <a:effectLst/>
                <a:latin typeface="ff2"/>
              </a:rPr>
              <a:t>Introduction</a:t>
            </a:r>
          </a:p>
          <a:p>
            <a:pPr marL="400050" indent="-400050">
              <a:buFont typeface="+mj-lt"/>
              <a:buAutoNum type="romanUcPeriod"/>
            </a:pPr>
            <a:r>
              <a:rPr lang="fr-FR" sz="2400" b="1" i="1" dirty="0">
                <a:solidFill>
                  <a:srgbClr val="000000"/>
                </a:solidFill>
                <a:effectLst/>
                <a:latin typeface="ff12"/>
              </a:rPr>
              <a:t>DÉFINITION DES RELATIONNELS PROFESSIONNELS</a:t>
            </a:r>
            <a:endParaRPr lang="fr-FR" sz="2400" b="1" i="1" dirty="0">
              <a:solidFill>
                <a:srgbClr val="000000"/>
              </a:solidFill>
              <a:latin typeface="ff2"/>
            </a:endParaRPr>
          </a:p>
          <a:p>
            <a:pPr marL="400050" indent="-400050">
              <a:buFont typeface="+mj-lt"/>
              <a:buAutoNum type="romanUcPeriod"/>
            </a:pPr>
            <a:r>
              <a:rPr lang="fr-FR" sz="2400" b="1" i="1" dirty="0">
                <a:solidFill>
                  <a:srgbClr val="000000"/>
                </a:solidFill>
                <a:effectLst/>
                <a:latin typeface="ff12"/>
              </a:rPr>
              <a:t>LES COMPÉTENCES DEL'EFFICACITÉ DANS UN MILIEU DE TRAVAIL</a:t>
            </a:r>
          </a:p>
          <a:p>
            <a:pPr marL="400050" indent="-400050">
              <a:buFont typeface="+mj-lt"/>
              <a:buAutoNum type="romanUcPeriod"/>
            </a:pPr>
            <a:r>
              <a:rPr lang="fr-FR" sz="2400" b="1" i="1" dirty="0"/>
              <a:t>les Objectifs des relations dans le milieu de travaille</a:t>
            </a:r>
            <a:endParaRPr lang="fr-FR" sz="2400" b="1" i="1" dirty="0">
              <a:solidFill>
                <a:srgbClr val="000000"/>
              </a:solidFill>
              <a:latin typeface="ff12"/>
            </a:endParaRPr>
          </a:p>
          <a:p>
            <a:pPr marL="400050" indent="-400050">
              <a:buFont typeface="+mj-lt"/>
              <a:buAutoNum type="romanUcPeriod"/>
            </a:pPr>
            <a:r>
              <a:rPr lang="fr-FR" sz="2400" b="1" i="1" dirty="0">
                <a:solidFill>
                  <a:srgbClr val="000000"/>
                </a:solidFill>
                <a:effectLst/>
                <a:latin typeface="ff2"/>
              </a:rPr>
              <a:t>les conseils</a:t>
            </a:r>
            <a:endParaRPr lang="fr-FR" sz="2400" b="1" i="1" dirty="0">
              <a:solidFill>
                <a:srgbClr val="000000"/>
              </a:solidFill>
              <a:effectLst/>
              <a:latin typeface="ff12"/>
            </a:endParaRPr>
          </a:p>
          <a:p>
            <a:pPr marL="400050" indent="-400050">
              <a:buFont typeface="+mj-lt"/>
              <a:buAutoNum type="romanUcPeriod"/>
            </a:pPr>
            <a:r>
              <a:rPr lang="fr-FR" sz="2400" b="1" i="1" dirty="0">
                <a:solidFill>
                  <a:srgbClr val="000000"/>
                </a:solidFill>
                <a:effectLst/>
                <a:latin typeface="ff2"/>
              </a:rPr>
              <a:t>Conclusion</a:t>
            </a:r>
            <a:endParaRPr lang="fr-FR" sz="2000" b="1" i="1" dirty="0"/>
          </a:p>
        </p:txBody>
      </p:sp>
      <p:pic>
        <p:nvPicPr>
          <p:cNvPr id="9" name="Picture 8">
            <a:extLst>
              <a:ext uri="{FF2B5EF4-FFF2-40B4-BE49-F238E27FC236}">
                <a16:creationId xmlns:a16="http://schemas.microsoft.com/office/drawing/2014/main" id="{ABDD8A6E-1B19-D087-E2EE-FE222BF449E7}"/>
              </a:ext>
            </a:extLst>
          </p:cNvPr>
          <p:cNvPicPr>
            <a:picLocks noChangeAspect="1"/>
          </p:cNvPicPr>
          <p:nvPr/>
        </p:nvPicPr>
        <p:blipFill>
          <a:blip r:embed="rId2"/>
          <a:stretch>
            <a:fillRect/>
          </a:stretch>
        </p:blipFill>
        <p:spPr>
          <a:xfrm>
            <a:off x="10356980" y="0"/>
            <a:ext cx="1492120" cy="1492120"/>
          </a:xfrm>
          <a:prstGeom prst="rect">
            <a:avLst/>
          </a:prstGeom>
        </p:spPr>
      </p:pic>
    </p:spTree>
    <p:extLst>
      <p:ext uri="{BB962C8B-B14F-4D97-AF65-F5344CB8AC3E}">
        <p14:creationId xmlns:p14="http://schemas.microsoft.com/office/powerpoint/2010/main" val="2342137344"/>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14:presetBounceEnd="60000">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14:bounceEnd="60000">
                                          <p:cBhvr additive="base">
                                            <p:cTn id="13" dur="1000" fill="hold"/>
                                            <p:tgtEl>
                                              <p:spTgt spid="2"/>
                                            </p:tgtEl>
                                            <p:attrNameLst>
                                              <p:attrName>ppt_x</p:attrName>
                                            </p:attrNameLst>
                                          </p:cBhvr>
                                          <p:tavLst>
                                            <p:tav tm="0">
                                              <p:val>
                                                <p:strVal val="0-#ppt_w/2"/>
                                              </p:val>
                                            </p:tav>
                                            <p:tav tm="100000">
                                              <p:val>
                                                <p:strVal val="#ppt_x"/>
                                              </p:val>
                                            </p:tav>
                                          </p:tavLst>
                                        </p:anim>
                                        <p:anim calcmode="lin" valueType="num" p14:bounceEnd="60000">
                                          <p:cBhvr additive="base">
                                            <p:cTn id="14" dur="1000" fill="hold"/>
                                            <p:tgtEl>
                                              <p:spTgt spid="2"/>
                                            </p:tgtEl>
                                            <p:attrNameLst>
                                              <p:attrName>ppt_y</p:attrName>
                                            </p:attrNameLst>
                                          </p:cBhvr>
                                          <p:tavLst>
                                            <p:tav tm="0">
                                              <p:val>
                                                <p:strVal val="#ppt_y"/>
                                              </p:val>
                                            </p:tav>
                                            <p:tav tm="100000">
                                              <p:val>
                                                <p:strVal val="#ppt_y"/>
                                              </p:val>
                                            </p:tav>
                                          </p:tavLst>
                                        </p:anim>
                                      </p:childTnLst>
                                    </p:cTn>
                                  </p:par>
                                  <p:par>
                                    <p:cTn id="15" presetID="53" presetClass="entr" presetSubtype="16"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3"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1000" fill="hold"/>
                                            <p:tgtEl>
                                              <p:spTgt spid="2"/>
                                            </p:tgtEl>
                                            <p:attrNameLst>
                                              <p:attrName>ppt_x</p:attrName>
                                            </p:attrNameLst>
                                          </p:cBhvr>
                                          <p:tavLst>
                                            <p:tav tm="0">
                                              <p:val>
                                                <p:strVal val="0-#ppt_w/2"/>
                                              </p:val>
                                            </p:tav>
                                            <p:tav tm="100000">
                                              <p:val>
                                                <p:strVal val="#ppt_x"/>
                                              </p:val>
                                            </p:tav>
                                          </p:tavLst>
                                        </p:anim>
                                        <p:anim calcmode="lin" valueType="num">
                                          <p:cBhvr additive="base">
                                            <p:cTn id="14" dur="1000" fill="hold"/>
                                            <p:tgtEl>
                                              <p:spTgt spid="2"/>
                                            </p:tgtEl>
                                            <p:attrNameLst>
                                              <p:attrName>ppt_y</p:attrName>
                                            </p:attrNameLst>
                                          </p:cBhvr>
                                          <p:tavLst>
                                            <p:tav tm="0">
                                              <p:val>
                                                <p:strVal val="#ppt_y"/>
                                              </p:val>
                                            </p:tav>
                                            <p:tav tm="100000">
                                              <p:val>
                                                <p:strVal val="#ppt_y"/>
                                              </p:val>
                                            </p:tav>
                                          </p:tavLst>
                                        </p:anim>
                                      </p:childTnLst>
                                    </p:cTn>
                                  </p:par>
                                  <p:par>
                                    <p:cTn id="15" presetID="53" presetClass="entr" presetSubtype="16"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3"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454FD5CA-3A5E-43BE-1734-CE62EF74F9A6}"/>
              </a:ext>
            </a:extLst>
          </p:cNvPr>
          <p:cNvPicPr>
            <a:picLocks noChangeAspect="1"/>
          </p:cNvPicPr>
          <p:nvPr/>
        </p:nvPicPr>
        <p:blipFill>
          <a:blip r:embed="rId2"/>
          <a:stretch>
            <a:fillRect/>
          </a:stretch>
        </p:blipFill>
        <p:spPr>
          <a:xfrm>
            <a:off x="10356980" y="0"/>
            <a:ext cx="1492120" cy="1492120"/>
          </a:xfrm>
          <a:prstGeom prst="rect">
            <a:avLst/>
          </a:prstGeom>
        </p:spPr>
      </p:pic>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Arrow: Curved Right 1">
            <a:extLst>
              <a:ext uri="{FF2B5EF4-FFF2-40B4-BE49-F238E27FC236}">
                <a16:creationId xmlns:a16="http://schemas.microsoft.com/office/drawing/2014/main" id="{8356F9AA-8F05-5CD9-7782-0AABA0DB8278}"/>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Slide Number Placeholder 3">
            <a:extLst>
              <a:ext uri="{FF2B5EF4-FFF2-40B4-BE49-F238E27FC236}">
                <a16:creationId xmlns:a16="http://schemas.microsoft.com/office/drawing/2014/main" id="{5CE025BC-971D-D851-B158-3510AEBC09D2}"/>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1</a:t>
            </a:r>
          </a:p>
        </p:txBody>
      </p:sp>
      <p:sp>
        <p:nvSpPr>
          <p:cNvPr id="8" name="TextBox 7">
            <a:extLst>
              <a:ext uri="{FF2B5EF4-FFF2-40B4-BE49-F238E27FC236}">
                <a16:creationId xmlns:a16="http://schemas.microsoft.com/office/drawing/2014/main" id="{B1657DA4-1B6A-AF73-5BB9-51BD6AE2A4AC}"/>
              </a:ext>
            </a:extLst>
          </p:cNvPr>
          <p:cNvSpPr txBox="1"/>
          <p:nvPr/>
        </p:nvSpPr>
        <p:spPr>
          <a:xfrm>
            <a:off x="996043" y="420210"/>
            <a:ext cx="6097554" cy="523220"/>
          </a:xfrm>
          <a:prstGeom prst="rect">
            <a:avLst/>
          </a:prstGeom>
          <a:noFill/>
        </p:spPr>
        <p:txBody>
          <a:bodyPr wrap="square">
            <a:spAutoFit/>
          </a:bodyPr>
          <a:lstStyle/>
          <a:p>
            <a:r>
              <a:rPr lang="fr-FR" sz="2800" b="1" i="1" dirty="0">
                <a:solidFill>
                  <a:srgbClr val="000000"/>
                </a:solidFill>
                <a:effectLst/>
                <a:latin typeface="ff2"/>
              </a:rPr>
              <a:t>Introduction</a:t>
            </a:r>
          </a:p>
        </p:txBody>
      </p:sp>
      <p:sp>
        <p:nvSpPr>
          <p:cNvPr id="10" name="TextBox 9">
            <a:extLst>
              <a:ext uri="{FF2B5EF4-FFF2-40B4-BE49-F238E27FC236}">
                <a16:creationId xmlns:a16="http://schemas.microsoft.com/office/drawing/2014/main" id="{8F1A9EBB-A020-7594-74DB-78581FBE786B}"/>
              </a:ext>
            </a:extLst>
          </p:cNvPr>
          <p:cNvSpPr txBox="1"/>
          <p:nvPr/>
        </p:nvSpPr>
        <p:spPr>
          <a:xfrm>
            <a:off x="568995" y="1653548"/>
            <a:ext cx="6820849" cy="3468957"/>
          </a:xfrm>
          <a:prstGeom prst="rect">
            <a:avLst/>
          </a:prstGeom>
          <a:noFill/>
        </p:spPr>
        <p:txBody>
          <a:bodyPr wrap="square">
            <a:spAutoFit/>
          </a:bodyPr>
          <a:lstStyle/>
          <a:p>
            <a:r>
              <a:rPr lang="fr-FR" sz="2400" dirty="0"/>
              <a:t>L'efficacité relationnelle dans le milieu du travail se réfère à la capacité d'une personne à communiquer efficacement et à interagir avec ses collègues, ses supérieurs hiérarchiques et ses clients. Cela implique de posséder des compétences sociales et émotionnelles telles que la capacité à écouter, à être empathique, à collaborer, à négocier, à résoudre les conflits et à donner et recevoir des feedbacks constructifs.</a:t>
            </a:r>
          </a:p>
        </p:txBody>
      </p:sp>
      <p:pic>
        <p:nvPicPr>
          <p:cNvPr id="11" name="Picture 10">
            <a:extLst>
              <a:ext uri="{FF2B5EF4-FFF2-40B4-BE49-F238E27FC236}">
                <a16:creationId xmlns:a16="http://schemas.microsoft.com/office/drawing/2014/main" id="{00293F0B-19FB-069E-8B60-ABD4B0CCFEE2}"/>
              </a:ext>
            </a:extLst>
          </p:cNvPr>
          <p:cNvPicPr>
            <a:picLocks noChangeAspect="1"/>
          </p:cNvPicPr>
          <p:nvPr/>
        </p:nvPicPr>
        <p:blipFill>
          <a:blip r:embed="rId3"/>
          <a:srcRect l="18161"/>
          <a:stretch/>
        </p:blipFill>
        <p:spPr>
          <a:xfrm>
            <a:off x="7536751" y="1959660"/>
            <a:ext cx="4275525" cy="29386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973317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B79843E6-590D-86A2-88BF-0ED8EB525013}"/>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2</a:t>
            </a:r>
          </a:p>
        </p:txBody>
      </p:sp>
      <p:pic>
        <p:nvPicPr>
          <p:cNvPr id="3" name="Picture 2">
            <a:extLst>
              <a:ext uri="{FF2B5EF4-FFF2-40B4-BE49-F238E27FC236}">
                <a16:creationId xmlns:a16="http://schemas.microsoft.com/office/drawing/2014/main" id="{3598567E-2240-07C4-8FAD-34027225FEF2}"/>
              </a:ext>
            </a:extLst>
          </p:cNvPr>
          <p:cNvPicPr>
            <a:picLocks noChangeAspect="1"/>
          </p:cNvPicPr>
          <p:nvPr/>
        </p:nvPicPr>
        <p:blipFill>
          <a:blip r:embed="rId2"/>
          <a:stretch>
            <a:fillRect/>
          </a:stretch>
        </p:blipFill>
        <p:spPr>
          <a:xfrm>
            <a:off x="10356980" y="0"/>
            <a:ext cx="1492120" cy="1492120"/>
          </a:xfrm>
          <a:prstGeom prst="rect">
            <a:avLst/>
          </a:prstGeom>
        </p:spPr>
      </p:pic>
      <p:sp>
        <p:nvSpPr>
          <p:cNvPr id="7" name="Arrow: Curved Right 6">
            <a:extLst>
              <a:ext uri="{FF2B5EF4-FFF2-40B4-BE49-F238E27FC236}">
                <a16:creationId xmlns:a16="http://schemas.microsoft.com/office/drawing/2014/main" id="{36C08F71-0BC9-CC67-AA39-3D96907246B5}"/>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TextBox 8">
            <a:extLst>
              <a:ext uri="{FF2B5EF4-FFF2-40B4-BE49-F238E27FC236}">
                <a16:creationId xmlns:a16="http://schemas.microsoft.com/office/drawing/2014/main" id="{41BD63E7-3FE9-446F-4A17-011F4F17D328}"/>
              </a:ext>
            </a:extLst>
          </p:cNvPr>
          <p:cNvSpPr txBox="1"/>
          <p:nvPr/>
        </p:nvSpPr>
        <p:spPr>
          <a:xfrm>
            <a:off x="895996" y="422452"/>
            <a:ext cx="8502520" cy="523220"/>
          </a:xfrm>
          <a:prstGeom prst="rect">
            <a:avLst/>
          </a:prstGeom>
          <a:noFill/>
        </p:spPr>
        <p:txBody>
          <a:bodyPr wrap="square">
            <a:spAutoFit/>
          </a:bodyPr>
          <a:lstStyle/>
          <a:p>
            <a:r>
              <a:rPr lang="fr-FR" sz="2800" b="1" i="1" dirty="0">
                <a:solidFill>
                  <a:srgbClr val="000000"/>
                </a:solidFill>
                <a:effectLst/>
                <a:latin typeface="ff12"/>
              </a:rPr>
              <a:t>DÉFINITION DES RELATIONNELS PROFESSIONNELS</a:t>
            </a:r>
            <a:endParaRPr lang="fr-FR" sz="2800" b="1" i="1" dirty="0">
              <a:solidFill>
                <a:srgbClr val="000000"/>
              </a:solidFill>
              <a:latin typeface="ff2"/>
            </a:endParaRPr>
          </a:p>
        </p:txBody>
      </p:sp>
      <p:sp>
        <p:nvSpPr>
          <p:cNvPr id="11" name="TextBox 10">
            <a:extLst>
              <a:ext uri="{FF2B5EF4-FFF2-40B4-BE49-F238E27FC236}">
                <a16:creationId xmlns:a16="http://schemas.microsoft.com/office/drawing/2014/main" id="{D74BAFE8-0038-FCE3-6E4E-7B4AC2B4794A}"/>
              </a:ext>
            </a:extLst>
          </p:cNvPr>
          <p:cNvSpPr txBox="1"/>
          <p:nvPr/>
        </p:nvSpPr>
        <p:spPr>
          <a:xfrm>
            <a:off x="464889" y="1306685"/>
            <a:ext cx="5851936" cy="4524315"/>
          </a:xfrm>
          <a:prstGeom prst="rect">
            <a:avLst/>
          </a:prstGeom>
          <a:noFill/>
        </p:spPr>
        <p:txBody>
          <a:bodyPr wrap="square">
            <a:spAutoFit/>
          </a:bodyPr>
          <a:lstStyle/>
          <a:p>
            <a:r>
              <a:rPr lang="fr-FR" sz="2400" dirty="0"/>
              <a:t>L'efficacité relationnelle fait référence à la capacité d'une personne à établir et à maintenir des relations positives avec les autres. L'efficacité relationnelle est une compétence importante dans la vie professionnelle et personnelle, car elle permet d'établir des relations positives avec les collègues, les amis, la famille et les partenaires romantiques. Elle contribue également à la satisfaction et au bien-être général en favorisant des relations plus saines et plus heureuses.</a:t>
            </a:r>
          </a:p>
        </p:txBody>
      </p:sp>
      <p:pic>
        <p:nvPicPr>
          <p:cNvPr id="12" name="Picture 11">
            <a:extLst>
              <a:ext uri="{FF2B5EF4-FFF2-40B4-BE49-F238E27FC236}">
                <a16:creationId xmlns:a16="http://schemas.microsoft.com/office/drawing/2014/main" id="{5EC4E4F5-8FE2-8362-A092-1762F2C19A02}"/>
              </a:ext>
            </a:extLst>
          </p:cNvPr>
          <p:cNvPicPr>
            <a:picLocks noChangeAspect="1"/>
          </p:cNvPicPr>
          <p:nvPr/>
        </p:nvPicPr>
        <p:blipFill>
          <a:blip r:embed="rId3"/>
          <a:stretch>
            <a:fillRect/>
          </a:stretch>
        </p:blipFill>
        <p:spPr>
          <a:xfrm>
            <a:off x="7127362" y="2211764"/>
            <a:ext cx="4721738" cy="28784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7819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7732A697-311E-5F9E-3455-84C3A064AE32}"/>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3</a:t>
            </a:r>
          </a:p>
        </p:txBody>
      </p:sp>
      <p:pic>
        <p:nvPicPr>
          <p:cNvPr id="3" name="Picture 2">
            <a:extLst>
              <a:ext uri="{FF2B5EF4-FFF2-40B4-BE49-F238E27FC236}">
                <a16:creationId xmlns:a16="http://schemas.microsoft.com/office/drawing/2014/main" id="{5944BFAC-EC5C-7444-2C4F-4DCC762EBFA2}"/>
              </a:ext>
            </a:extLst>
          </p:cNvPr>
          <p:cNvPicPr>
            <a:picLocks noChangeAspect="1"/>
          </p:cNvPicPr>
          <p:nvPr/>
        </p:nvPicPr>
        <p:blipFill>
          <a:blip r:embed="rId2"/>
          <a:stretch>
            <a:fillRect/>
          </a:stretch>
        </p:blipFill>
        <p:spPr>
          <a:xfrm>
            <a:off x="10356980" y="0"/>
            <a:ext cx="1492120" cy="1492120"/>
          </a:xfrm>
          <a:prstGeom prst="rect">
            <a:avLst/>
          </a:prstGeom>
        </p:spPr>
      </p:pic>
      <p:sp>
        <p:nvSpPr>
          <p:cNvPr id="7" name="Arrow: Curved Right 6">
            <a:extLst>
              <a:ext uri="{FF2B5EF4-FFF2-40B4-BE49-F238E27FC236}">
                <a16:creationId xmlns:a16="http://schemas.microsoft.com/office/drawing/2014/main" id="{74CC71EE-A4E7-C032-2227-DBEC83A6D4A4}"/>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TextBox 8">
            <a:extLst>
              <a:ext uri="{FF2B5EF4-FFF2-40B4-BE49-F238E27FC236}">
                <a16:creationId xmlns:a16="http://schemas.microsoft.com/office/drawing/2014/main" id="{74040241-A23C-7DD3-7BF4-19DC8EB70C2E}"/>
              </a:ext>
            </a:extLst>
          </p:cNvPr>
          <p:cNvSpPr txBox="1"/>
          <p:nvPr/>
        </p:nvSpPr>
        <p:spPr>
          <a:xfrm>
            <a:off x="879009" y="269006"/>
            <a:ext cx="8642479" cy="954107"/>
          </a:xfrm>
          <a:prstGeom prst="rect">
            <a:avLst/>
          </a:prstGeom>
          <a:noFill/>
        </p:spPr>
        <p:txBody>
          <a:bodyPr wrap="square">
            <a:spAutoFit/>
          </a:bodyPr>
          <a:lstStyle/>
          <a:p>
            <a:r>
              <a:rPr lang="fr-FR" sz="2800" b="1" i="1" dirty="0">
                <a:solidFill>
                  <a:srgbClr val="000000"/>
                </a:solidFill>
                <a:effectLst/>
                <a:latin typeface="ff12"/>
              </a:rPr>
              <a:t>LES COMPÉTENCES DEL'EFFICACITÉ DANS UN MILIEU DE TRAVAIL</a:t>
            </a:r>
          </a:p>
        </p:txBody>
      </p:sp>
      <p:graphicFrame>
        <p:nvGraphicFramePr>
          <p:cNvPr id="10" name="Diagram 9">
            <a:extLst>
              <a:ext uri="{FF2B5EF4-FFF2-40B4-BE49-F238E27FC236}">
                <a16:creationId xmlns:a16="http://schemas.microsoft.com/office/drawing/2014/main" id="{96C35F59-E908-ADD9-1C81-34E28B96A0DD}"/>
              </a:ext>
            </a:extLst>
          </p:cNvPr>
          <p:cNvGraphicFramePr/>
          <p:nvPr>
            <p:extLst>
              <p:ext uri="{D42A27DB-BD31-4B8C-83A1-F6EECF244321}">
                <p14:modId xmlns:p14="http://schemas.microsoft.com/office/powerpoint/2010/main" val="2527878084"/>
              </p:ext>
            </p:extLst>
          </p:nvPr>
        </p:nvGraphicFramePr>
        <p:xfrm>
          <a:off x="1854200" y="1043264"/>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7634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17C6EE27-7EB5-1C6B-8203-DF5FED4DC5D6}"/>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4</a:t>
            </a:r>
          </a:p>
        </p:txBody>
      </p:sp>
      <p:pic>
        <p:nvPicPr>
          <p:cNvPr id="3" name="Picture 2">
            <a:extLst>
              <a:ext uri="{FF2B5EF4-FFF2-40B4-BE49-F238E27FC236}">
                <a16:creationId xmlns:a16="http://schemas.microsoft.com/office/drawing/2014/main" id="{530FF028-A2DC-97BB-49A1-FA128E8E2BF7}"/>
              </a:ext>
            </a:extLst>
          </p:cNvPr>
          <p:cNvPicPr>
            <a:picLocks noChangeAspect="1"/>
          </p:cNvPicPr>
          <p:nvPr/>
        </p:nvPicPr>
        <p:blipFill>
          <a:blip r:embed="rId2"/>
          <a:stretch>
            <a:fillRect/>
          </a:stretch>
        </p:blipFill>
        <p:spPr>
          <a:xfrm>
            <a:off x="10356980" y="0"/>
            <a:ext cx="1492120" cy="1492120"/>
          </a:xfrm>
          <a:prstGeom prst="rect">
            <a:avLst/>
          </a:prstGeom>
        </p:spPr>
      </p:pic>
      <p:sp>
        <p:nvSpPr>
          <p:cNvPr id="8" name="TextBox 7">
            <a:extLst>
              <a:ext uri="{FF2B5EF4-FFF2-40B4-BE49-F238E27FC236}">
                <a16:creationId xmlns:a16="http://schemas.microsoft.com/office/drawing/2014/main" id="{E2966435-291A-4418-3C98-D8F9B51D7887}"/>
              </a:ext>
            </a:extLst>
          </p:cNvPr>
          <p:cNvSpPr txBox="1"/>
          <p:nvPr/>
        </p:nvSpPr>
        <p:spPr>
          <a:xfrm>
            <a:off x="538844" y="1677582"/>
            <a:ext cx="6097554" cy="4154984"/>
          </a:xfrm>
          <a:prstGeom prst="rect">
            <a:avLst/>
          </a:prstGeom>
          <a:noFill/>
        </p:spPr>
        <p:txBody>
          <a:bodyPr wrap="square">
            <a:spAutoFit/>
          </a:bodyPr>
          <a:lstStyle/>
          <a:p>
            <a:r>
              <a:rPr lang="fr-FR" sz="2400" b="1" dirty="0"/>
              <a:t>1- Les compétences émotionnelles</a:t>
            </a:r>
            <a:endParaRPr lang="fr-FR" sz="2400" dirty="0"/>
          </a:p>
          <a:p>
            <a:r>
              <a:rPr lang="fr-FR" sz="2400" dirty="0"/>
              <a:t>Les compétences émotionnelles sont des capacités qui permettent de mieux comprendre, gérer et exprimer ses propres émotions ainsi que celles des autres.</a:t>
            </a:r>
            <a:br>
              <a:rPr lang="fr-FR" sz="2400" dirty="0"/>
            </a:br>
            <a:r>
              <a:rPr lang="fr-FR" sz="2400" dirty="0"/>
              <a:t>Elles peuvent inclure :</a:t>
            </a:r>
          </a:p>
          <a:p>
            <a:pPr>
              <a:buFont typeface="Arial" panose="020B0604020202020204" pitchFamily="34" charset="0"/>
              <a:buChar char="•"/>
            </a:pPr>
            <a:r>
              <a:rPr lang="fr-FR" sz="2400" dirty="0"/>
              <a:t>Connaissance de soi</a:t>
            </a:r>
          </a:p>
          <a:p>
            <a:pPr>
              <a:buFont typeface="Arial" panose="020B0604020202020204" pitchFamily="34" charset="0"/>
              <a:buChar char="•"/>
            </a:pPr>
            <a:r>
              <a:rPr lang="fr-FR" sz="2400" dirty="0"/>
              <a:t>Conscience des émotions</a:t>
            </a:r>
          </a:p>
          <a:p>
            <a:pPr>
              <a:buFont typeface="Arial" panose="020B0604020202020204" pitchFamily="34" charset="0"/>
              <a:buChar char="•"/>
            </a:pPr>
            <a:r>
              <a:rPr lang="fr-FR" sz="2400" dirty="0"/>
              <a:t>Maîtrise des émotions</a:t>
            </a:r>
          </a:p>
          <a:p>
            <a:pPr>
              <a:buFont typeface="Arial" panose="020B0604020202020204" pitchFamily="34" charset="0"/>
              <a:buChar char="•"/>
            </a:pPr>
            <a:r>
              <a:rPr lang="fr-FR" sz="2400" dirty="0"/>
              <a:t>Gestion du stress</a:t>
            </a:r>
          </a:p>
          <a:p>
            <a:pPr>
              <a:buFont typeface="Arial" panose="020B0604020202020204" pitchFamily="34" charset="0"/>
              <a:buChar char="•"/>
            </a:pPr>
            <a:r>
              <a:rPr lang="fr-FR" sz="2400" dirty="0"/>
              <a:t>Émotions positives</a:t>
            </a:r>
          </a:p>
        </p:txBody>
      </p:sp>
      <p:sp>
        <p:nvSpPr>
          <p:cNvPr id="9" name="TextBox 8">
            <a:extLst>
              <a:ext uri="{FF2B5EF4-FFF2-40B4-BE49-F238E27FC236}">
                <a16:creationId xmlns:a16="http://schemas.microsoft.com/office/drawing/2014/main" id="{CF87A0E8-45A8-FCE6-7E39-6199C3A162C2}"/>
              </a:ext>
            </a:extLst>
          </p:cNvPr>
          <p:cNvSpPr txBox="1"/>
          <p:nvPr/>
        </p:nvSpPr>
        <p:spPr>
          <a:xfrm>
            <a:off x="879009" y="269006"/>
            <a:ext cx="8642479" cy="954107"/>
          </a:xfrm>
          <a:prstGeom prst="rect">
            <a:avLst/>
          </a:prstGeom>
          <a:noFill/>
        </p:spPr>
        <p:txBody>
          <a:bodyPr wrap="square">
            <a:spAutoFit/>
          </a:bodyPr>
          <a:lstStyle/>
          <a:p>
            <a:r>
              <a:rPr lang="fr-FR" sz="2800" b="1" i="1" dirty="0">
                <a:solidFill>
                  <a:srgbClr val="000000"/>
                </a:solidFill>
                <a:effectLst/>
                <a:latin typeface="ff12"/>
              </a:rPr>
              <a:t>LES COMPÉTENCES DEL'EFFICACITÉ DANS UN MILIEU DE TRAVAIL</a:t>
            </a:r>
          </a:p>
        </p:txBody>
      </p:sp>
      <p:sp>
        <p:nvSpPr>
          <p:cNvPr id="10" name="Arrow: Curved Right 9">
            <a:extLst>
              <a:ext uri="{FF2B5EF4-FFF2-40B4-BE49-F238E27FC236}">
                <a16:creationId xmlns:a16="http://schemas.microsoft.com/office/drawing/2014/main" id="{0606924C-ED8B-241C-B402-D51F1A48349F}"/>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13">
            <a:extLst>
              <a:ext uri="{FF2B5EF4-FFF2-40B4-BE49-F238E27FC236}">
                <a16:creationId xmlns:a16="http://schemas.microsoft.com/office/drawing/2014/main" id="{6AA21961-0379-DC4E-2CFD-7A061B06D2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8905" y="1725906"/>
            <a:ext cx="4058336" cy="405833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727144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47523203-FC2D-9806-D960-BA47A78BB7F0}"/>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5</a:t>
            </a:r>
          </a:p>
        </p:txBody>
      </p:sp>
      <p:pic>
        <p:nvPicPr>
          <p:cNvPr id="3" name="Picture 2">
            <a:extLst>
              <a:ext uri="{FF2B5EF4-FFF2-40B4-BE49-F238E27FC236}">
                <a16:creationId xmlns:a16="http://schemas.microsoft.com/office/drawing/2014/main" id="{B6A0851B-5632-91A8-1CC5-EDD44E31B52F}"/>
              </a:ext>
            </a:extLst>
          </p:cNvPr>
          <p:cNvPicPr>
            <a:picLocks noChangeAspect="1"/>
          </p:cNvPicPr>
          <p:nvPr/>
        </p:nvPicPr>
        <p:blipFill>
          <a:blip r:embed="rId2"/>
          <a:stretch>
            <a:fillRect/>
          </a:stretch>
        </p:blipFill>
        <p:spPr>
          <a:xfrm>
            <a:off x="10356980" y="0"/>
            <a:ext cx="1492120" cy="1492120"/>
          </a:xfrm>
          <a:prstGeom prst="rect">
            <a:avLst/>
          </a:prstGeom>
        </p:spPr>
      </p:pic>
      <p:sp>
        <p:nvSpPr>
          <p:cNvPr id="7" name="Arrow: Curved Right 6">
            <a:extLst>
              <a:ext uri="{FF2B5EF4-FFF2-40B4-BE49-F238E27FC236}">
                <a16:creationId xmlns:a16="http://schemas.microsoft.com/office/drawing/2014/main" id="{0BE06C62-C08A-6D30-AA0E-9D8A9F3306E1}"/>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2F523646-9545-4D34-1534-ADC93E584623}"/>
              </a:ext>
            </a:extLst>
          </p:cNvPr>
          <p:cNvSpPr txBox="1"/>
          <p:nvPr/>
        </p:nvSpPr>
        <p:spPr>
          <a:xfrm>
            <a:off x="879009" y="269006"/>
            <a:ext cx="8642479" cy="954107"/>
          </a:xfrm>
          <a:prstGeom prst="rect">
            <a:avLst/>
          </a:prstGeom>
          <a:noFill/>
        </p:spPr>
        <p:txBody>
          <a:bodyPr wrap="square">
            <a:spAutoFit/>
          </a:bodyPr>
          <a:lstStyle/>
          <a:p>
            <a:r>
              <a:rPr lang="fr-FR" sz="2800" b="1" i="1" dirty="0">
                <a:solidFill>
                  <a:srgbClr val="000000"/>
                </a:solidFill>
                <a:effectLst/>
                <a:latin typeface="ff12"/>
              </a:rPr>
              <a:t>LES COMPÉTENCES DEL'EFFICACITÉ DANS UN MILIEU DE TRAVAIL</a:t>
            </a:r>
          </a:p>
        </p:txBody>
      </p:sp>
      <p:sp>
        <p:nvSpPr>
          <p:cNvPr id="10" name="TextBox 9">
            <a:extLst>
              <a:ext uri="{FF2B5EF4-FFF2-40B4-BE49-F238E27FC236}">
                <a16:creationId xmlns:a16="http://schemas.microsoft.com/office/drawing/2014/main" id="{76E0450C-489E-7715-DF87-6CA547A0D803}"/>
              </a:ext>
            </a:extLst>
          </p:cNvPr>
          <p:cNvSpPr txBox="1"/>
          <p:nvPr/>
        </p:nvSpPr>
        <p:spPr>
          <a:xfrm>
            <a:off x="352288" y="1150497"/>
            <a:ext cx="6097554" cy="3785652"/>
          </a:xfrm>
          <a:prstGeom prst="rect">
            <a:avLst/>
          </a:prstGeom>
          <a:noFill/>
        </p:spPr>
        <p:txBody>
          <a:bodyPr wrap="square">
            <a:spAutoFit/>
          </a:bodyPr>
          <a:lstStyle/>
          <a:p>
            <a:endParaRPr lang="fr-FR" sz="2400" dirty="0"/>
          </a:p>
          <a:p>
            <a:r>
              <a:rPr lang="fr-FR" sz="2400" b="1" dirty="0"/>
              <a:t>2-Les compétences relationnelles</a:t>
            </a:r>
          </a:p>
          <a:p>
            <a:r>
              <a:rPr lang="fr-FR" sz="2400" dirty="0"/>
              <a:t>Les compétences relationnelles sont des capacités comportementales qui permettent de bien interagir avec les autres. Elles peuvent inclure :</a:t>
            </a:r>
          </a:p>
          <a:p>
            <a:pPr marL="285750" indent="-285750">
              <a:buFont typeface="Arial" panose="020B0604020202020204" pitchFamily="34" charset="0"/>
              <a:buChar char="•"/>
            </a:pPr>
            <a:r>
              <a:rPr lang="fr-FR" sz="2400" dirty="0"/>
              <a:t>compréhension de l'autre</a:t>
            </a:r>
          </a:p>
          <a:p>
            <a:pPr marL="285750" indent="-285750">
              <a:buFont typeface="Arial" panose="020B0604020202020204" pitchFamily="34" charset="0"/>
              <a:buChar char="•"/>
            </a:pPr>
            <a:r>
              <a:rPr lang="fr-FR" sz="2400" dirty="0"/>
              <a:t>relations saines</a:t>
            </a:r>
          </a:p>
          <a:p>
            <a:pPr marL="285750" indent="-285750">
              <a:buFont typeface="Arial" panose="020B0604020202020204" pitchFamily="34" charset="0"/>
              <a:buChar char="•"/>
            </a:pPr>
            <a:r>
              <a:rPr lang="fr-FR" sz="2400" dirty="0"/>
              <a:t>communication efficace</a:t>
            </a:r>
          </a:p>
          <a:p>
            <a:pPr marL="285750" indent="-285750">
              <a:buFont typeface="Arial" panose="020B0604020202020204" pitchFamily="34" charset="0"/>
              <a:buChar char="•"/>
            </a:pPr>
            <a:r>
              <a:rPr lang="fr-FR" sz="2400" dirty="0"/>
              <a:t>gestion des conflits</a:t>
            </a:r>
          </a:p>
        </p:txBody>
      </p:sp>
      <p:pic>
        <p:nvPicPr>
          <p:cNvPr id="3074" name="Picture 2" descr="Les Compétences Relationnelles Organisationnelles (Business relations  skills) - Le Blogue de Solutions&amp;Co. | Solutions &amp; Co. - Formations en  entreprise - améliorer l'efficacité de votre équipe, compétences, gestion  du temps et service">
            <a:extLst>
              <a:ext uri="{FF2B5EF4-FFF2-40B4-BE49-F238E27FC236}">
                <a16:creationId xmlns:a16="http://schemas.microsoft.com/office/drawing/2014/main" id="{D2896661-4B10-75EF-A18D-5503719D87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1177" y="2233965"/>
            <a:ext cx="4460622" cy="29737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4259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57A133DC-1341-D23C-CAA8-D2C4C88942CB}"/>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6</a:t>
            </a:r>
          </a:p>
        </p:txBody>
      </p:sp>
      <p:pic>
        <p:nvPicPr>
          <p:cNvPr id="3" name="Picture 2">
            <a:extLst>
              <a:ext uri="{FF2B5EF4-FFF2-40B4-BE49-F238E27FC236}">
                <a16:creationId xmlns:a16="http://schemas.microsoft.com/office/drawing/2014/main" id="{19EBE7CD-098F-263B-2E7C-91B4623BA0B6}"/>
              </a:ext>
            </a:extLst>
          </p:cNvPr>
          <p:cNvPicPr>
            <a:picLocks noChangeAspect="1"/>
          </p:cNvPicPr>
          <p:nvPr/>
        </p:nvPicPr>
        <p:blipFill>
          <a:blip r:embed="rId2"/>
          <a:stretch>
            <a:fillRect/>
          </a:stretch>
        </p:blipFill>
        <p:spPr>
          <a:xfrm>
            <a:off x="10356980" y="0"/>
            <a:ext cx="1492120" cy="1492120"/>
          </a:xfrm>
          <a:prstGeom prst="rect">
            <a:avLst/>
          </a:prstGeom>
        </p:spPr>
      </p:pic>
      <p:sp>
        <p:nvSpPr>
          <p:cNvPr id="7" name="Arrow: Curved Right 6">
            <a:extLst>
              <a:ext uri="{FF2B5EF4-FFF2-40B4-BE49-F238E27FC236}">
                <a16:creationId xmlns:a16="http://schemas.microsoft.com/office/drawing/2014/main" id="{6D33B9DF-6F7A-142A-F3BA-DDE246C34A02}"/>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BB0C81F6-6DC5-CF96-45C3-DE4801D17378}"/>
              </a:ext>
            </a:extLst>
          </p:cNvPr>
          <p:cNvSpPr txBox="1"/>
          <p:nvPr/>
        </p:nvSpPr>
        <p:spPr>
          <a:xfrm>
            <a:off x="879009" y="269006"/>
            <a:ext cx="8642479" cy="954107"/>
          </a:xfrm>
          <a:prstGeom prst="rect">
            <a:avLst/>
          </a:prstGeom>
          <a:noFill/>
        </p:spPr>
        <p:txBody>
          <a:bodyPr wrap="square">
            <a:spAutoFit/>
          </a:bodyPr>
          <a:lstStyle/>
          <a:p>
            <a:r>
              <a:rPr lang="fr-FR" sz="2800" b="1" i="1" dirty="0">
                <a:solidFill>
                  <a:srgbClr val="000000"/>
                </a:solidFill>
                <a:effectLst/>
                <a:latin typeface="ff12"/>
              </a:rPr>
              <a:t>LES COMPÉTENCES DEL'EFFICACITÉ DANS UN MILIEU DE TRAVAIL</a:t>
            </a:r>
          </a:p>
        </p:txBody>
      </p:sp>
      <p:sp>
        <p:nvSpPr>
          <p:cNvPr id="10" name="TextBox 9">
            <a:extLst>
              <a:ext uri="{FF2B5EF4-FFF2-40B4-BE49-F238E27FC236}">
                <a16:creationId xmlns:a16="http://schemas.microsoft.com/office/drawing/2014/main" id="{6E38AE79-A9BC-D1A5-20E1-D7726780F523}"/>
              </a:ext>
            </a:extLst>
          </p:cNvPr>
          <p:cNvSpPr txBox="1"/>
          <p:nvPr/>
        </p:nvSpPr>
        <p:spPr>
          <a:xfrm>
            <a:off x="401457" y="1492119"/>
            <a:ext cx="6097554" cy="2492990"/>
          </a:xfrm>
          <a:prstGeom prst="rect">
            <a:avLst/>
          </a:prstGeom>
          <a:noFill/>
        </p:spPr>
        <p:txBody>
          <a:bodyPr wrap="square">
            <a:spAutoFit/>
          </a:bodyPr>
          <a:lstStyle/>
          <a:p>
            <a:endParaRPr lang="fr-FR" dirty="0"/>
          </a:p>
          <a:p>
            <a:r>
              <a:rPr lang="fr-FR" sz="2400" b="1" dirty="0"/>
              <a:t>3- Les compétences organisationnelles</a:t>
            </a:r>
          </a:p>
          <a:p>
            <a:pPr marL="342900" indent="-342900">
              <a:buFont typeface="Arial" panose="020B0604020202020204" pitchFamily="34" charset="0"/>
              <a:buChar char="•"/>
            </a:pPr>
            <a:r>
              <a:rPr lang="fr-FR" sz="2400" dirty="0"/>
              <a:t> DÉFINITION D'OBJECTIFS</a:t>
            </a:r>
          </a:p>
          <a:p>
            <a:pPr marL="342900" indent="-342900">
              <a:buFont typeface="Arial" panose="020B0604020202020204" pitchFamily="34" charset="0"/>
              <a:buChar char="•"/>
            </a:pPr>
            <a:r>
              <a:rPr lang="fr-FR" sz="2400" dirty="0"/>
              <a:t> PRIORISATION</a:t>
            </a:r>
          </a:p>
          <a:p>
            <a:pPr marL="342900" indent="-342900">
              <a:buFont typeface="Arial" panose="020B0604020202020204" pitchFamily="34" charset="0"/>
              <a:buChar char="•"/>
            </a:pPr>
            <a:r>
              <a:rPr lang="fr-FR" sz="2400" dirty="0"/>
              <a:t> GESTION DU TEMPS</a:t>
            </a:r>
          </a:p>
          <a:p>
            <a:pPr marL="342900" indent="-342900">
              <a:buFont typeface="Arial" panose="020B0604020202020204" pitchFamily="34" charset="0"/>
              <a:buChar char="•"/>
            </a:pPr>
            <a:r>
              <a:rPr lang="fr-FR" sz="2400" dirty="0"/>
              <a:t> PLANIFICATION - PASSAGE À L'ACTION</a:t>
            </a:r>
          </a:p>
          <a:p>
            <a:endParaRPr lang="fr-FR" dirty="0"/>
          </a:p>
        </p:txBody>
      </p:sp>
      <p:pic>
        <p:nvPicPr>
          <p:cNvPr id="5122" name="Picture 2" descr="Structures organisationnelles basées sur les compétences : au-delà des  hiérarchies traditionnelles - Mentessa">
            <a:extLst>
              <a:ext uri="{FF2B5EF4-FFF2-40B4-BE49-F238E27FC236}">
                <a16:creationId xmlns:a16="http://schemas.microsoft.com/office/drawing/2014/main" id="{06778A75-2B1B-DAB9-2A62-906ABDCBB8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59617" y="2561480"/>
            <a:ext cx="4123742" cy="27255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858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34">
            <a:extLst>
              <a:ext uri="{FF2B5EF4-FFF2-40B4-BE49-F238E27FC236}">
                <a16:creationId xmlns:a16="http://schemas.microsoft.com/office/drawing/2014/main" id="{0A9AFE71-9B00-3104-D48E-0727D983F07F}"/>
              </a:ext>
            </a:extLst>
          </p:cNvPr>
          <p:cNvSpPr/>
          <p:nvPr/>
        </p:nvSpPr>
        <p:spPr>
          <a:xfrm>
            <a:off x="4826442" y="0"/>
            <a:ext cx="7365558" cy="6858000"/>
          </a:xfrm>
          <a:custGeom>
            <a:avLst/>
            <a:gdLst>
              <a:gd name="connsiteX0" fmla="*/ 4430964 w 7365558"/>
              <a:gd name="connsiteY0" fmla="*/ 0 h 6858000"/>
              <a:gd name="connsiteX1" fmla="*/ 7365558 w 7365558"/>
              <a:gd name="connsiteY1" fmla="*/ 0 h 6858000"/>
              <a:gd name="connsiteX2" fmla="*/ 7365558 w 7365558"/>
              <a:gd name="connsiteY2" fmla="*/ 6858000 h 6858000"/>
              <a:gd name="connsiteX3" fmla="*/ 1217864 w 7365558"/>
              <a:gd name="connsiteY3" fmla="*/ 6858000 h 6858000"/>
              <a:gd name="connsiteX4" fmla="*/ 391810 w 7365558"/>
              <a:gd name="connsiteY4" fmla="*/ 6071132 h 6858000"/>
              <a:gd name="connsiteX5" fmla="*/ 348437 w 7365558"/>
              <a:gd name="connsiteY5" fmla="*/ 4285835 h 6858000"/>
              <a:gd name="connsiteX6" fmla="*/ 4430964 w 7365558"/>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5558" h="6858000">
                <a:moveTo>
                  <a:pt x="4430964" y="0"/>
                </a:moveTo>
                <a:lnTo>
                  <a:pt x="7365558" y="0"/>
                </a:lnTo>
                <a:lnTo>
                  <a:pt x="7365558" y="6858000"/>
                </a:lnTo>
                <a:lnTo>
                  <a:pt x="1217864" y="6858000"/>
                </a:lnTo>
                <a:lnTo>
                  <a:pt x="391810" y="6071132"/>
                </a:lnTo>
                <a:cubicBezTo>
                  <a:pt x="-113164" y="5590113"/>
                  <a:pt x="-132583" y="4790809"/>
                  <a:pt x="348437" y="4285835"/>
                </a:cubicBezTo>
                <a:lnTo>
                  <a:pt x="4430964"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A0DF8FC-6F82-8AEC-6A2E-52E9C1B81097}"/>
              </a:ext>
            </a:extLst>
          </p:cNvPr>
          <p:cNvSpPr txBox="1"/>
          <p:nvPr/>
        </p:nvSpPr>
        <p:spPr>
          <a:xfrm>
            <a:off x="4240530" y="6430618"/>
            <a:ext cx="3710940" cy="369332"/>
          </a:xfrm>
          <a:prstGeom prst="rect">
            <a:avLst/>
          </a:prstGeom>
          <a:noFill/>
        </p:spPr>
        <p:txBody>
          <a:bodyPr wrap="square" rtlCol="0">
            <a:spAutoFit/>
          </a:bodyPr>
          <a:lstStyle/>
          <a:p>
            <a:r>
              <a:rPr lang="en-US" b="1" dirty="0">
                <a:latin typeface="Century" panose="02040604050505020304" pitchFamily="18" charset="0"/>
              </a:rPr>
              <a:t>Année de formation 2024/2025</a:t>
            </a:r>
          </a:p>
        </p:txBody>
      </p:sp>
      <p:sp>
        <p:nvSpPr>
          <p:cNvPr id="2" name="Slide Number Placeholder 3">
            <a:extLst>
              <a:ext uri="{FF2B5EF4-FFF2-40B4-BE49-F238E27FC236}">
                <a16:creationId xmlns:a16="http://schemas.microsoft.com/office/drawing/2014/main" id="{5909DB69-CCDE-582D-7A41-27FE1F5341E4}"/>
              </a:ext>
            </a:extLst>
          </p:cNvPr>
          <p:cNvSpPr>
            <a:spLocks noGrp="1"/>
          </p:cNvSpPr>
          <p:nvPr>
            <p:ph type="sldNum" sz="quarter" idx="12"/>
          </p:nvPr>
        </p:nvSpPr>
        <p:spPr>
          <a:xfrm>
            <a:off x="8610600" y="6356350"/>
            <a:ext cx="2743200" cy="365125"/>
          </a:xfrm>
        </p:spPr>
        <p:txBody>
          <a:bodyPr/>
          <a:lstStyle/>
          <a:p>
            <a:r>
              <a:rPr lang="en-US" sz="1800" b="1" dirty="0">
                <a:solidFill>
                  <a:schemeClr val="tx1"/>
                </a:solidFill>
              </a:rPr>
              <a:t>7</a:t>
            </a:r>
          </a:p>
        </p:txBody>
      </p:sp>
      <p:pic>
        <p:nvPicPr>
          <p:cNvPr id="3" name="Picture 2">
            <a:extLst>
              <a:ext uri="{FF2B5EF4-FFF2-40B4-BE49-F238E27FC236}">
                <a16:creationId xmlns:a16="http://schemas.microsoft.com/office/drawing/2014/main" id="{6680C833-92BF-01CE-3B35-8BBA18D64E4F}"/>
              </a:ext>
            </a:extLst>
          </p:cNvPr>
          <p:cNvPicPr>
            <a:picLocks noChangeAspect="1"/>
          </p:cNvPicPr>
          <p:nvPr/>
        </p:nvPicPr>
        <p:blipFill>
          <a:blip r:embed="rId2"/>
          <a:stretch>
            <a:fillRect/>
          </a:stretch>
        </p:blipFill>
        <p:spPr>
          <a:xfrm>
            <a:off x="10356980" y="0"/>
            <a:ext cx="1492120" cy="1492120"/>
          </a:xfrm>
          <a:prstGeom prst="rect">
            <a:avLst/>
          </a:prstGeom>
        </p:spPr>
      </p:pic>
      <p:sp>
        <p:nvSpPr>
          <p:cNvPr id="8" name="TextBox 7">
            <a:extLst>
              <a:ext uri="{FF2B5EF4-FFF2-40B4-BE49-F238E27FC236}">
                <a16:creationId xmlns:a16="http://schemas.microsoft.com/office/drawing/2014/main" id="{5C872958-EF02-83F6-0D76-60B5F6B003A4}"/>
              </a:ext>
            </a:extLst>
          </p:cNvPr>
          <p:cNvSpPr txBox="1"/>
          <p:nvPr/>
        </p:nvSpPr>
        <p:spPr>
          <a:xfrm>
            <a:off x="957166" y="420210"/>
            <a:ext cx="9025034" cy="523220"/>
          </a:xfrm>
          <a:prstGeom prst="rect">
            <a:avLst/>
          </a:prstGeom>
          <a:noFill/>
        </p:spPr>
        <p:txBody>
          <a:bodyPr wrap="square">
            <a:spAutoFit/>
          </a:bodyPr>
          <a:lstStyle/>
          <a:p>
            <a:r>
              <a:rPr lang="fr-FR" sz="2800" b="1" i="1" dirty="0"/>
              <a:t>les Objectifs des relations dans le milieu de travaille</a:t>
            </a:r>
            <a:endParaRPr lang="fr-FR" sz="2800" b="1" i="1" dirty="0">
              <a:solidFill>
                <a:srgbClr val="000000"/>
              </a:solidFill>
              <a:latin typeface="ff12"/>
            </a:endParaRPr>
          </a:p>
        </p:txBody>
      </p:sp>
      <p:sp>
        <p:nvSpPr>
          <p:cNvPr id="9" name="Arrow: Curved Right 8">
            <a:extLst>
              <a:ext uri="{FF2B5EF4-FFF2-40B4-BE49-F238E27FC236}">
                <a16:creationId xmlns:a16="http://schemas.microsoft.com/office/drawing/2014/main" id="{F5F98DF4-284C-4E30-1AFF-DC6D26DEEBDD}"/>
              </a:ext>
            </a:extLst>
          </p:cNvPr>
          <p:cNvSpPr/>
          <p:nvPr/>
        </p:nvSpPr>
        <p:spPr>
          <a:xfrm>
            <a:off x="352288" y="420210"/>
            <a:ext cx="433415" cy="457200"/>
          </a:xfrm>
          <a:prstGeom prst="curvedRightArrow">
            <a:avLst>
              <a:gd name="adj1" fmla="val 25000"/>
              <a:gd name="adj2" fmla="val 50000"/>
              <a:gd name="adj3" fmla="val 25000"/>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a:extLst>
              <a:ext uri="{FF2B5EF4-FFF2-40B4-BE49-F238E27FC236}">
                <a16:creationId xmlns:a16="http://schemas.microsoft.com/office/drawing/2014/main" id="{384B7FF3-2059-1D30-2A77-6C25E0908910}"/>
              </a:ext>
            </a:extLst>
          </p:cNvPr>
          <p:cNvSpPr txBox="1"/>
          <p:nvPr/>
        </p:nvSpPr>
        <p:spPr>
          <a:xfrm>
            <a:off x="342900" y="1041023"/>
            <a:ext cx="6916259" cy="5816977"/>
          </a:xfrm>
          <a:prstGeom prst="rect">
            <a:avLst/>
          </a:prstGeom>
          <a:noFill/>
        </p:spPr>
        <p:txBody>
          <a:bodyPr wrap="square">
            <a:spAutoFit/>
          </a:bodyPr>
          <a:lstStyle/>
          <a:p>
            <a:pPr algn="ctr"/>
            <a:r>
              <a:rPr lang="fr-FR" sz="2400" b="1" i="0" dirty="0">
                <a:solidFill>
                  <a:srgbClr val="14C4ED"/>
                </a:solidFill>
                <a:effectLst/>
                <a:latin typeface="ff10"/>
              </a:rPr>
              <a:t>Améliorer la communication :</a:t>
            </a:r>
            <a:r>
              <a:rPr lang="fr-FR" sz="2400" b="1" i="0" dirty="0">
                <a:solidFill>
                  <a:srgbClr val="000000"/>
                </a:solidFill>
                <a:effectLst/>
                <a:latin typeface="ff10"/>
              </a:rPr>
              <a:t> </a:t>
            </a:r>
            <a:r>
              <a:rPr lang="fr-FR" sz="2400" i="0" dirty="0">
                <a:solidFill>
                  <a:srgbClr val="000000"/>
                </a:solidFill>
                <a:effectLst/>
                <a:latin typeface="ff10"/>
              </a:rPr>
              <a:t>L'un des objectifs clés de l'efficacité relationnelle est d'améliorer la communication entre les membres de l'équipe et avec les clients. Cela peut être réalisé en développant des compétences telles que l'écoute active, la communication claire et la capacité à exprimer ses idées de manière concise.</a:t>
            </a:r>
            <a:endParaRPr lang="fr-FR" sz="2400" i="0" dirty="0">
              <a:solidFill>
                <a:srgbClr val="000000"/>
              </a:solidFill>
              <a:effectLst/>
              <a:latin typeface="Source Sans Pro" panose="020B0503030403020204" pitchFamily="34" charset="0"/>
            </a:endParaRPr>
          </a:p>
          <a:p>
            <a:pPr algn="ctr"/>
            <a:r>
              <a:rPr lang="fr-FR" sz="2400" b="1" i="0" dirty="0">
                <a:solidFill>
                  <a:srgbClr val="14C4ED"/>
                </a:solidFill>
                <a:effectLst/>
                <a:latin typeface="ff4"/>
              </a:rPr>
              <a:t>Favoriser une collaboration efficace :</a:t>
            </a:r>
            <a:r>
              <a:rPr lang="fr-FR" sz="2400" b="0" i="0" dirty="0">
                <a:solidFill>
                  <a:srgbClr val="000000"/>
                </a:solidFill>
                <a:effectLst/>
                <a:latin typeface="ff4"/>
              </a:rPr>
              <a:t>L'efficacité relationnelle peut aider à favoriser la collaboration entre les membres de l'équipe, en établissant des relations de confiance et en favorisant le partage des connaissances et des compétences. Cela peut améliorer la qualité du travail, accélérer la résolution des problèmes et augmenter la productivité.</a:t>
            </a:r>
            <a:endParaRPr lang="fr-FR" sz="2400" b="0" i="0" dirty="0">
              <a:solidFill>
                <a:srgbClr val="000000"/>
              </a:solidFill>
              <a:effectLst/>
              <a:latin typeface="Source Sans Pro" panose="020B0503030403020204" pitchFamily="34" charset="0"/>
            </a:endParaRPr>
          </a:p>
          <a:p>
            <a:pPr algn="ctr"/>
            <a:br>
              <a:rPr lang="fr-FR" dirty="0"/>
            </a:br>
            <a:endParaRPr lang="fr-FR" dirty="0"/>
          </a:p>
        </p:txBody>
      </p:sp>
      <p:pic>
        <p:nvPicPr>
          <p:cNvPr id="13" name="Picture 12" descr="A group of people in a meeting&#10;&#10;AI-generated content may be incorrect.">
            <a:extLst>
              <a:ext uri="{FF2B5EF4-FFF2-40B4-BE49-F238E27FC236}">
                <a16:creationId xmlns:a16="http://schemas.microsoft.com/office/drawing/2014/main" id="{A3977B0C-8248-61B2-5E9F-51AFB93AAE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84832" y="1966459"/>
            <a:ext cx="4257869" cy="38685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80413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40000" decel="6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65E5844BEFF24A81D57B87C1B30B0F" ma:contentTypeVersion="15" ma:contentTypeDescription="Crée un document." ma:contentTypeScope="" ma:versionID="440a51525844b12f292ca07d1277edd6">
  <xsd:schema xmlns:xsd="http://www.w3.org/2001/XMLSchema" xmlns:xs="http://www.w3.org/2001/XMLSchema" xmlns:p="http://schemas.microsoft.com/office/2006/metadata/properties" xmlns:ns3="42c983dd-5238-42c1-b562-b29d35f2067e" xmlns:ns4="67f4a61d-f0db-4eec-8f1d-ba914d6569c7" targetNamespace="http://schemas.microsoft.com/office/2006/metadata/properties" ma:root="true" ma:fieldsID="874d18a39ce6f4c5afc99adec6e716f5" ns3:_="" ns4:_="">
    <xsd:import namespace="42c983dd-5238-42c1-b562-b29d35f2067e"/>
    <xsd:import namespace="67f4a61d-f0db-4eec-8f1d-ba914d6569c7"/>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ObjectDetectorVersions" minOccurs="0"/>
                <xsd:element ref="ns3:MediaServiceAutoTags" minOccurs="0"/>
                <xsd:element ref="ns3:MediaServiceOCR" minOccurs="0"/>
                <xsd:element ref="ns3:MediaServiceGenerationTime" minOccurs="0"/>
                <xsd:element ref="ns3:MediaServiceEventHashCode" minOccurs="0"/>
                <xsd:element ref="ns3:MediaServiceSystemTags" minOccurs="0"/>
                <xsd:element ref="ns3:MediaServiceSearchProperties"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2c983dd-5238-42c1-b562-b29d35f2067e"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SystemTags" ma:index="19" nillable="true" ma:displayName="MediaServiceSystemTags" ma:hidden="true" ma:internalName="MediaServiceSystemTags" ma:readOnly="true">
      <xsd:simpleType>
        <xsd:restriction base="dms:Note"/>
      </xsd:simpleType>
    </xsd:element>
    <xsd:element name="MediaServiceSearchProperties" ma:index="20" nillable="true" ma:displayName="MediaServiceSearchProperties" ma:hidden="true" ma:internalName="MediaServiceSearchProperties" ma:readOnly="true">
      <xsd:simpleType>
        <xsd:restriction base="dms:Note"/>
      </xsd:simpleType>
    </xsd:element>
    <xsd:element name="MediaServiceDateTaken" ma:index="21" nillable="true" ma:displayName="MediaServiceDateTaken" ma:hidden="true" ma:indexed="true" ma:internalName="MediaServiceDateTake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67f4a61d-f0db-4eec-8f1d-ba914d6569c7" elementFormDefault="qualified">
    <xsd:import namespace="http://schemas.microsoft.com/office/2006/documentManagement/types"/>
    <xsd:import namespace="http://schemas.microsoft.com/office/infopath/2007/PartnerControls"/>
    <xsd:element name="SharedWithUsers" ma:index="9"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Partagé avec détails" ma:internalName="SharedWithDetails" ma:readOnly="true">
      <xsd:simpleType>
        <xsd:restriction base="dms:Note">
          <xsd:maxLength value="255"/>
        </xsd:restriction>
      </xsd:simpleType>
    </xsd:element>
    <xsd:element name="SharingHintHash" ma:index="11"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42c983dd-5238-42c1-b562-b29d35f2067e" xsi:nil="true"/>
  </documentManagement>
</p:properties>
</file>

<file path=customXml/itemProps1.xml><?xml version="1.0" encoding="utf-8"?>
<ds:datastoreItem xmlns:ds="http://schemas.openxmlformats.org/officeDocument/2006/customXml" ds:itemID="{61570393-A4A7-46CF-B653-E5B5A2C3C1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2c983dd-5238-42c1-b562-b29d35f2067e"/>
    <ds:schemaRef ds:uri="67f4a61d-f0db-4eec-8f1d-ba914d6569c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D880382-CF32-4C2F-A7B4-1AD16F49F95B}">
  <ds:schemaRefs>
    <ds:schemaRef ds:uri="http://schemas.microsoft.com/sharepoint/v3/contenttype/forms"/>
  </ds:schemaRefs>
</ds:datastoreItem>
</file>

<file path=customXml/itemProps3.xml><?xml version="1.0" encoding="utf-8"?>
<ds:datastoreItem xmlns:ds="http://schemas.openxmlformats.org/officeDocument/2006/customXml" ds:itemID="{64C8865B-A55B-460A-BFC4-E8E5444B333F}">
  <ds:schemaRefs>
    <ds:schemaRef ds:uri="67f4a61d-f0db-4eec-8f1d-ba914d6569c7"/>
    <ds:schemaRef ds:uri="http://purl.org/dc/elements/1.1/"/>
    <ds:schemaRef ds:uri="42c983dd-5238-42c1-b562-b29d35f2067e"/>
    <ds:schemaRef ds:uri="http://www.w3.org/XML/1998/namespace"/>
    <ds:schemaRef ds:uri="http://schemas.microsoft.com/office/2006/documentManagement/types"/>
    <ds:schemaRef ds:uri="http://schemas.microsoft.com/office/2006/metadata/properties"/>
    <ds:schemaRef ds:uri="http://purl.org/dc/dcmitype/"/>
    <ds:schemaRef ds:uri="http://schemas.openxmlformats.org/package/2006/metadata/core-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2418</TotalTime>
  <Words>945</Words>
  <Application>Microsoft Office PowerPoint</Application>
  <PresentationFormat>Widescreen</PresentationFormat>
  <Paragraphs>89</Paragraphs>
  <Slides>14</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14</vt:i4>
      </vt:variant>
    </vt:vector>
  </HeadingPairs>
  <TitlesOfParts>
    <vt:vector size="29" baseType="lpstr">
      <vt:lpstr>Aptos</vt:lpstr>
      <vt:lpstr>Aptos Display</vt:lpstr>
      <vt:lpstr>Arial</vt:lpstr>
      <vt:lpstr>Century</vt:lpstr>
      <vt:lpstr>Century Gothic</vt:lpstr>
      <vt:lpstr>ff10</vt:lpstr>
      <vt:lpstr>ff11</vt:lpstr>
      <vt:lpstr>ff12</vt:lpstr>
      <vt:lpstr>ff2</vt:lpstr>
      <vt:lpstr>ff4</vt:lpstr>
      <vt:lpstr>ff7</vt:lpstr>
      <vt:lpstr>ff8</vt:lpstr>
      <vt:lpstr>ff9</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ECH-CHAHEDY SALIM</dc:creator>
  <cp:lastModifiedBy>ECH-CHAHEDY SALIM</cp:lastModifiedBy>
  <cp:revision>2</cp:revision>
  <dcterms:created xsi:type="dcterms:W3CDTF">2025-02-17T19:36:40Z</dcterms:created>
  <dcterms:modified xsi:type="dcterms:W3CDTF">2025-02-19T11:55:39Z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0x0101005665E5844BEFF24A81D57B87C1B30B0F</vt:lpwstr>
  </property>
</Properties>
</file>

<file path=docProps/thumbnail.jpeg>
</file>